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6" r:id="rId2"/>
    <p:sldId id="284" r:id="rId3"/>
    <p:sldId id="285" r:id="rId4"/>
    <p:sldId id="286" r:id="rId5"/>
    <p:sldId id="312" r:id="rId6"/>
    <p:sldId id="283" r:id="rId7"/>
    <p:sldId id="257" r:id="rId8"/>
    <p:sldId id="296" r:id="rId9"/>
    <p:sldId id="288" r:id="rId10"/>
    <p:sldId id="258" r:id="rId11"/>
    <p:sldId id="289" r:id="rId12"/>
    <p:sldId id="259" r:id="rId13"/>
    <p:sldId id="260" r:id="rId14"/>
    <p:sldId id="290" r:id="rId15"/>
    <p:sldId id="261" r:id="rId16"/>
    <p:sldId id="262" r:id="rId17"/>
    <p:sldId id="263" r:id="rId18"/>
    <p:sldId id="291" r:id="rId19"/>
    <p:sldId id="292" r:id="rId20"/>
    <p:sldId id="293" r:id="rId21"/>
    <p:sldId id="294" r:id="rId22"/>
    <p:sldId id="264" r:id="rId23"/>
    <p:sldId id="265" r:id="rId24"/>
    <p:sldId id="266" r:id="rId25"/>
    <p:sldId id="267" r:id="rId26"/>
    <p:sldId id="268" r:id="rId27"/>
    <p:sldId id="311"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E7F6FF"/>
    <a:srgbClr val="CCEC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33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image" Target="../media/image33.png"/></Relationships>
</file>

<file path=ppt/drawings/_rels/vmlDrawing4.v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3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F2593E-1C36-4231-9E73-6E3151CBC732}" type="datetimeFigureOut">
              <a:rPr lang="en-US" smtClean="0"/>
              <a:pPr/>
              <a:t>7/25/2011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590E9AA-714A-4103-9581-7FF623C8118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590E9AA-714A-4103-9581-7FF623C81180}"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935AB76B-6609-4D25-9DBA-5B7FFC1D258B}" type="slidenum">
              <a:rPr lang="en-US" smtClean="0">
                <a:latin typeface="Arial" pitchFamily="34" charset="0"/>
              </a:rPr>
              <a:pPr/>
              <a:t>9</a:t>
            </a:fld>
            <a:endParaRPr lang="en-US" smtClean="0">
              <a:latin typeface="Arial" pitchFamily="34" charset="0"/>
            </a:endParaRPr>
          </a:p>
        </p:txBody>
      </p:sp>
      <p:sp>
        <p:nvSpPr>
          <p:cNvPr id="64515" name="Rectangle 2"/>
          <p:cNvSpPr>
            <a:spLocks noGrp="1" noRot="1" noChangeAspect="1" noChangeArrowheads="1" noTextEdit="1"/>
          </p:cNvSpPr>
          <p:nvPr>
            <p:ph type="sldImg"/>
          </p:nvPr>
        </p:nvSpPr>
        <p:spPr>
          <a:xfrm>
            <a:off x="1139825" y="685800"/>
            <a:ext cx="4572000" cy="3429000"/>
          </a:xfrm>
          <a:ln/>
        </p:spPr>
      </p:sp>
      <p:sp>
        <p:nvSpPr>
          <p:cNvPr id="64516" name="Rectangle 3"/>
          <p:cNvSpPr>
            <a:spLocks noGrp="1" noChangeArrowheads="1"/>
          </p:cNvSpPr>
          <p:nvPr>
            <p:ph type="body" idx="1"/>
          </p:nvPr>
        </p:nvSpPr>
        <p:spPr>
          <a:xfrm>
            <a:off x="914400" y="4344988"/>
            <a:ext cx="5029200" cy="4113212"/>
          </a:xfrm>
          <a:noFill/>
          <a:ln/>
        </p:spPr>
        <p:txBody>
          <a:bodyPr/>
          <a:lstStyle/>
          <a:p>
            <a:pPr eaLnBrk="1" hangingPunct="1"/>
            <a:r>
              <a:rPr lang="en-US" smtClean="0">
                <a:latin typeface="Arial" pitchFamily="34" charset="0"/>
              </a:rPr>
              <a:t>What is a Watershed?  A watershed can be defined as the area of land that drains to a particular point along a stream.  Each stream has its own watershed. Topography is the key element affecting this area of land.  The boundary of a watershed is defined by the highest elevations surrounding the stream.  A drop of water falling outside of the boundary will drain to another watershed.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BADD1AD-CF3C-455B-AF55-091CD8757BFC}" type="slidenum">
              <a:rPr lang="en-US"/>
              <a:pPr/>
              <a:t>16</a:t>
            </a:fld>
            <a:endParaRPr lang="en-US"/>
          </a:p>
        </p:txBody>
      </p:sp>
      <p:sp>
        <p:nvSpPr>
          <p:cNvPr id="29699" name="Rectangle 2"/>
          <p:cNvSpPr>
            <a:spLocks noGrp="1" noRot="1" noChangeAspect="1" noChangeArrowheads="1" noTextEdit="1"/>
          </p:cNvSpPr>
          <p:nvPr>
            <p:ph type="sldImg"/>
          </p:nvPr>
        </p:nvSpPr>
        <p:spPr bwMode="auto">
          <a:xfrm>
            <a:off x="1139825" y="685800"/>
            <a:ext cx="4572000" cy="3429000"/>
          </a:xfrm>
          <a:noFill/>
          <a:ln>
            <a:solidFill>
              <a:srgbClr val="000000"/>
            </a:solidFill>
            <a:miter lim="800000"/>
            <a:headEnd/>
            <a:tailEnd/>
          </a:ln>
        </p:spPr>
      </p:sp>
      <p:sp>
        <p:nvSpPr>
          <p:cNvPr id="29700" name="Rectangle 3"/>
          <p:cNvSpPr>
            <a:spLocks noGrp="1" noChangeArrowheads="1"/>
          </p:cNvSpPr>
          <p:nvPr>
            <p:ph type="body" idx="1"/>
          </p:nvPr>
        </p:nvSpPr>
        <p:spPr bwMode="auto">
          <a:xfrm>
            <a:off x="914400" y="4344988"/>
            <a:ext cx="5029200" cy="4113212"/>
          </a:xfrm>
          <a:noFill/>
        </p:spPr>
        <p:txBody>
          <a:bodyPr wrap="square" numCol="1" anchor="t" anchorCtr="0" compatLnSpc="1">
            <a:prstTxWarp prst="textNoShape">
              <a:avLst/>
            </a:prstTxWarp>
          </a:bodyPr>
          <a:lstStyle/>
          <a:p>
            <a:pPr>
              <a:spcBef>
                <a:spcPct val="0"/>
              </a:spcBef>
            </a:pPr>
            <a:r>
              <a:rPr lang="en-US" smtClean="0"/>
              <a:t>Development, such as a shopping center or a new house, produces impervious cover.  Impervious cover is any surface in an urban watershed that does not allow water to soak into the ground.  Forms of impervious cover include roads, parking lots, buildings, sidewalks, and driveways.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D00AF5A6-676E-41DE-A957-B0F54B16ED4A}" type="slidenum">
              <a:rPr lang="en-US" smtClean="0">
                <a:latin typeface="Arial" pitchFamily="34" charset="0"/>
              </a:rPr>
              <a:pPr/>
              <a:t>18</a:t>
            </a:fld>
            <a:endParaRPr lang="en-US" smtClean="0">
              <a:latin typeface="Arial" pitchFamily="34" charset="0"/>
            </a:endParaRPr>
          </a:p>
        </p:txBody>
      </p:sp>
      <p:sp>
        <p:nvSpPr>
          <p:cNvPr id="66563" name="Rectangle 2"/>
          <p:cNvSpPr>
            <a:spLocks noGrp="1" noRot="1" noChangeAspect="1" noChangeArrowheads="1" noTextEdit="1"/>
          </p:cNvSpPr>
          <p:nvPr>
            <p:ph type="sldImg"/>
          </p:nvPr>
        </p:nvSpPr>
        <p:spPr>
          <a:xfrm>
            <a:off x="1066800" y="685800"/>
            <a:ext cx="4572000" cy="3429000"/>
          </a:xfrm>
          <a:ln/>
        </p:spPr>
      </p:sp>
      <p:sp>
        <p:nvSpPr>
          <p:cNvPr id="66564" name="Rectangle 3"/>
          <p:cNvSpPr>
            <a:spLocks noGrp="1" noChangeArrowheads="1"/>
          </p:cNvSpPr>
          <p:nvPr>
            <p:ph type="body" idx="1"/>
          </p:nvPr>
        </p:nvSpPr>
        <p:spPr>
          <a:xfrm>
            <a:off x="914400" y="4344988"/>
            <a:ext cx="5029200" cy="4113212"/>
          </a:xfrm>
          <a:noFill/>
          <a:ln/>
        </p:spPr>
        <p:txBody>
          <a:bodyPr/>
          <a:lstStyle/>
          <a:p>
            <a:r>
              <a:rPr lang="en-US" smtClean="0">
                <a:latin typeface="Arial" pitchFamily="34" charset="0"/>
              </a:rPr>
              <a:t>Rain cannot soak into impervious surfaces, so during wet weather, large amounts of water is converted to runoff.  Curbs, gutters, and storm drain pipes quickly move the runoff to the stream.</a:t>
            </a:r>
          </a:p>
        </p:txBody>
      </p:sp>
      <p:sp>
        <p:nvSpPr>
          <p:cNvPr id="66565" name="Rectangle 4"/>
          <p:cNvSpPr>
            <a:spLocks noChangeArrowheads="1"/>
          </p:cNvSpPr>
          <p:nvPr/>
        </p:nvSpPr>
        <p:spPr bwMode="auto">
          <a:xfrm>
            <a:off x="0" y="4114800"/>
            <a:ext cx="7772400" cy="4343400"/>
          </a:xfrm>
          <a:prstGeom prst="rect">
            <a:avLst/>
          </a:prstGeom>
          <a:noFill/>
          <a:ln w="9525">
            <a:noFill/>
            <a:miter lim="800000"/>
            <a:headEnd/>
            <a:tailEnd/>
          </a:ln>
        </p:spPr>
        <p:txBody>
          <a:bodyPr lIns="92877" tIns="46437" rIns="92877" bIns="46437"/>
          <a:lstStyle/>
          <a:p>
            <a:pPr eaLnBrk="1" hangingPunct="1">
              <a:spcBef>
                <a:spcPct val="30000"/>
              </a:spcBef>
            </a:pPr>
            <a:endParaRPr 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B95158CB-9E02-4FB6-9F35-14A04B9D7E18}" type="slidenum">
              <a:rPr lang="en-US" smtClean="0">
                <a:latin typeface="Arial" pitchFamily="34" charset="0"/>
              </a:rPr>
              <a:pPr/>
              <a:t>19</a:t>
            </a:fld>
            <a:endParaRPr lang="en-US" smtClean="0">
              <a:latin typeface="Arial" pitchFamily="34" charset="0"/>
            </a:endParaRPr>
          </a:p>
        </p:txBody>
      </p:sp>
      <p:sp>
        <p:nvSpPr>
          <p:cNvPr id="67587" name="Rectangle 2"/>
          <p:cNvSpPr>
            <a:spLocks noGrp="1" noRot="1" noChangeAspect="1" noChangeArrowheads="1" noTextEdit="1"/>
          </p:cNvSpPr>
          <p:nvPr>
            <p:ph type="sldImg"/>
          </p:nvPr>
        </p:nvSpPr>
        <p:spPr>
          <a:xfrm>
            <a:off x="1139825" y="685800"/>
            <a:ext cx="4572000" cy="3429000"/>
          </a:xfrm>
          <a:ln/>
        </p:spPr>
      </p:sp>
      <p:sp>
        <p:nvSpPr>
          <p:cNvPr id="67588" name="Rectangle 3"/>
          <p:cNvSpPr>
            <a:spLocks noGrp="1" noChangeArrowheads="1"/>
          </p:cNvSpPr>
          <p:nvPr>
            <p:ph type="body" idx="1"/>
          </p:nvPr>
        </p:nvSpPr>
        <p:spPr>
          <a:xfrm>
            <a:off x="914400" y="4344988"/>
            <a:ext cx="5029200" cy="4113212"/>
          </a:xfrm>
          <a:noFill/>
          <a:ln/>
        </p:spPr>
        <p:txBody>
          <a:bodyPr/>
          <a:lstStyle/>
          <a:p>
            <a:r>
              <a:rPr lang="en-US" smtClean="0">
                <a:latin typeface="Arial" pitchFamily="34" charset="0"/>
              </a:rPr>
              <a:t>Wet weather brings another extreme. The stormwater runoff created by the impervious cover is delivered to stream in high volumes and over a short period of time. As a result:</a:t>
            </a:r>
          </a:p>
          <a:p>
            <a:pPr>
              <a:buFontTx/>
              <a:buChar char="•"/>
            </a:pPr>
            <a:r>
              <a:rPr lang="en-US" smtClean="0">
                <a:latin typeface="Arial" pitchFamily="34" charset="0"/>
              </a:rPr>
              <a:t> Flood events occur more often in urban streams</a:t>
            </a:r>
          </a:p>
          <a:p>
            <a:pPr>
              <a:buFontTx/>
              <a:buChar char="•"/>
            </a:pPr>
            <a:r>
              <a:rPr lang="en-US" smtClean="0">
                <a:latin typeface="Arial" pitchFamily="34" charset="0"/>
              </a:rPr>
              <a:t> Urban streams have higher flood levels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6604C3C7-4A74-4144-8080-585E08A8DB41}" type="slidenum">
              <a:rPr lang="en-US" smtClean="0">
                <a:latin typeface="Arial" pitchFamily="34" charset="0"/>
              </a:rPr>
              <a:pPr/>
              <a:t>20</a:t>
            </a:fld>
            <a:endParaRPr lang="en-US" smtClean="0">
              <a:latin typeface="Arial" pitchFamily="34" charset="0"/>
            </a:endParaRPr>
          </a:p>
        </p:txBody>
      </p:sp>
      <p:sp>
        <p:nvSpPr>
          <p:cNvPr id="68611" name="Rectangle 2"/>
          <p:cNvSpPr>
            <a:spLocks noGrp="1" noRot="1" noChangeAspect="1" noChangeArrowheads="1" noTextEdit="1"/>
          </p:cNvSpPr>
          <p:nvPr>
            <p:ph type="sldImg"/>
          </p:nvPr>
        </p:nvSpPr>
        <p:spPr>
          <a:xfrm>
            <a:off x="1152525" y="681038"/>
            <a:ext cx="4572000" cy="3429000"/>
          </a:xfrm>
          <a:ln/>
        </p:spPr>
      </p:sp>
      <p:sp>
        <p:nvSpPr>
          <p:cNvPr id="68612" name="Rectangle 3"/>
          <p:cNvSpPr>
            <a:spLocks noGrp="1" noChangeArrowheads="1"/>
          </p:cNvSpPr>
          <p:nvPr>
            <p:ph type="body" idx="1"/>
          </p:nvPr>
        </p:nvSpPr>
        <p:spPr>
          <a:xfrm>
            <a:off x="914400" y="4344988"/>
            <a:ext cx="5029200" cy="4113212"/>
          </a:xfrm>
          <a:noFill/>
          <a:ln/>
        </p:spPr>
        <p:txBody>
          <a:bodyPr/>
          <a:lstStyle/>
          <a:p>
            <a:r>
              <a:rPr lang="en-US" smtClean="0">
                <a:latin typeface="Arial" pitchFamily="34" charset="0"/>
              </a:rPr>
              <a:t>Impervious cover can also influence stream size and shape.  The high volume of water created by the increased stormwater runoff  can:</a:t>
            </a:r>
          </a:p>
          <a:p>
            <a:pPr>
              <a:buFontTx/>
              <a:buChar char="•"/>
            </a:pPr>
            <a:r>
              <a:rPr lang="en-US" smtClean="0">
                <a:latin typeface="Arial" pitchFamily="34" charset="0"/>
              </a:rPr>
              <a:t> Erode stream banks, making the banks steeper and the channel wider</a:t>
            </a:r>
          </a:p>
          <a:p>
            <a:pPr>
              <a:buFontTx/>
              <a:buChar char="•"/>
            </a:pPr>
            <a:r>
              <a:rPr lang="en-US" smtClean="0">
                <a:latin typeface="Arial" pitchFamily="34" charset="0"/>
              </a:rPr>
              <a:t> Deposit soil on the stream bottom, making the stream more shallow</a:t>
            </a:r>
          </a:p>
          <a:p>
            <a:pPr>
              <a:buFontTx/>
              <a:buChar char="•"/>
            </a:pPr>
            <a:r>
              <a:rPr lang="en-US" smtClean="0">
                <a:latin typeface="Arial" pitchFamily="34" charset="0"/>
              </a:rPr>
              <a:t> Cause straightening of the channel by the erosion and shifting of sediment. This change in channel shape causes water to be conveyed faster, which causes  even greater erosion problems, and eliminates the slow-moving water that many species depend on for habitat.</a:t>
            </a:r>
          </a:p>
          <a:p>
            <a:endParaRPr lang="en-US"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A46DF5BD-EB0A-4C78-A11B-91210DB1CAF2}" type="slidenum">
              <a:rPr lang="en-US" smtClean="0">
                <a:latin typeface="Arial" pitchFamily="34" charset="0"/>
              </a:rPr>
              <a:pPr/>
              <a:t>21</a:t>
            </a:fld>
            <a:endParaRPr lang="en-US" smtClean="0">
              <a:latin typeface="Arial" pitchFamily="34" charset="0"/>
            </a:endParaRPr>
          </a:p>
        </p:txBody>
      </p:sp>
      <p:sp>
        <p:nvSpPr>
          <p:cNvPr id="69635" name="Rectangle 2"/>
          <p:cNvSpPr>
            <a:spLocks noGrp="1" noRot="1" noChangeAspect="1" noChangeArrowheads="1" noTextEdit="1"/>
          </p:cNvSpPr>
          <p:nvPr>
            <p:ph type="sldImg"/>
          </p:nvPr>
        </p:nvSpPr>
        <p:spPr>
          <a:xfrm>
            <a:off x="1139825" y="685800"/>
            <a:ext cx="4572000" cy="3429000"/>
          </a:xfrm>
          <a:ln/>
        </p:spPr>
      </p:sp>
      <p:sp>
        <p:nvSpPr>
          <p:cNvPr id="69636" name="Rectangle 3"/>
          <p:cNvSpPr>
            <a:spLocks noGrp="1" noChangeArrowheads="1"/>
          </p:cNvSpPr>
          <p:nvPr>
            <p:ph type="body" idx="1"/>
          </p:nvPr>
        </p:nvSpPr>
        <p:spPr>
          <a:xfrm>
            <a:off x="838200" y="4265613"/>
            <a:ext cx="5029200" cy="4116387"/>
          </a:xfrm>
          <a:noFill/>
          <a:ln/>
        </p:spPr>
        <p:txBody>
          <a:bodyPr/>
          <a:lstStyle/>
          <a:p>
            <a:pPr>
              <a:lnSpc>
                <a:spcPct val="90000"/>
              </a:lnSpc>
            </a:pPr>
            <a:r>
              <a:rPr lang="en-US" sz="1000" smtClean="0">
                <a:latin typeface="Arial" pitchFamily="34" charset="0"/>
              </a:rPr>
              <a:t>This slide illustrates how stream quality, as measured by bank stability, water quality and available habitat, deteriorates when impervious cover increases in a watershed.  </a:t>
            </a:r>
          </a:p>
          <a:p>
            <a:pPr>
              <a:lnSpc>
                <a:spcPct val="90000"/>
              </a:lnSpc>
            </a:pPr>
            <a:endParaRPr lang="en-US" sz="1000" smtClean="0">
              <a:latin typeface="Arial" pitchFamily="34" charset="0"/>
            </a:endParaRPr>
          </a:p>
          <a:p>
            <a:pPr>
              <a:lnSpc>
                <a:spcPct val="90000"/>
              </a:lnSpc>
            </a:pPr>
            <a:r>
              <a:rPr lang="en-US" sz="1000" smtClean="0">
                <a:latin typeface="Arial" pitchFamily="34" charset="0"/>
              </a:rPr>
              <a:t>Watersheds with less then 5% impervious cover, have stable stream banks, good water quality and provide a variety of habitat.</a:t>
            </a:r>
          </a:p>
          <a:p>
            <a:pPr>
              <a:lnSpc>
                <a:spcPct val="90000"/>
              </a:lnSpc>
            </a:pPr>
            <a:endParaRPr lang="en-US" sz="1000" smtClean="0">
              <a:latin typeface="Arial" pitchFamily="34" charset="0"/>
            </a:endParaRPr>
          </a:p>
          <a:p>
            <a:pPr>
              <a:lnSpc>
                <a:spcPct val="90000"/>
              </a:lnSpc>
            </a:pPr>
            <a:r>
              <a:rPr lang="en-US" sz="1000" smtClean="0">
                <a:latin typeface="Arial" pitchFamily="34" charset="0"/>
              </a:rPr>
              <a:t>The second picture shows a stream that has about 10% impervious cover in its watershed. While relatively stable, the stream shows some signs of erosion.</a:t>
            </a:r>
          </a:p>
          <a:p>
            <a:pPr>
              <a:lnSpc>
                <a:spcPct val="90000"/>
              </a:lnSpc>
            </a:pPr>
            <a:endParaRPr lang="en-US" sz="1000" smtClean="0">
              <a:latin typeface="Arial" pitchFamily="34" charset="0"/>
            </a:endParaRPr>
          </a:p>
          <a:p>
            <a:pPr>
              <a:lnSpc>
                <a:spcPct val="90000"/>
              </a:lnSpc>
            </a:pPr>
            <a:r>
              <a:rPr lang="en-US" sz="1000" smtClean="0">
                <a:latin typeface="Arial" pitchFamily="34" charset="0"/>
              </a:rPr>
              <a:t>The third stream has about 20% impervious cover in its watershed. Stream erosion has become serious. Note that the amount of erosion has been so great that the drain pipe that once rested on the stream bottom and within the stream bank is now 2 feet above the water and protrudes nearly 6 feet from the stream bank </a:t>
            </a:r>
          </a:p>
          <a:p>
            <a:pPr>
              <a:lnSpc>
                <a:spcPct val="90000"/>
              </a:lnSpc>
            </a:pPr>
            <a:endParaRPr lang="en-US" sz="1000" smtClean="0">
              <a:latin typeface="Arial" pitchFamily="34" charset="0"/>
            </a:endParaRPr>
          </a:p>
          <a:p>
            <a:pPr>
              <a:lnSpc>
                <a:spcPct val="90000"/>
              </a:lnSpc>
            </a:pPr>
            <a:r>
              <a:rPr lang="en-US" sz="1000" smtClean="0">
                <a:latin typeface="Arial" pitchFamily="34" charset="0"/>
              </a:rPr>
              <a:t>The fourth picture shows a stream with about 30% impervious cover. The stream channel has “blown out” and is about five times larger than it was before development. The water quality is poor and there is very little suitable habitat for aquatic life.</a:t>
            </a:r>
          </a:p>
          <a:p>
            <a:pPr>
              <a:lnSpc>
                <a:spcPct val="90000"/>
              </a:lnSpc>
            </a:pPr>
            <a:endParaRPr lang="en-US" sz="1000" smtClean="0">
              <a:latin typeface="Arial" pitchFamily="34" charset="0"/>
            </a:endParaRPr>
          </a:p>
          <a:p>
            <a:pPr>
              <a:lnSpc>
                <a:spcPct val="90000"/>
              </a:lnSpc>
            </a:pPr>
            <a:r>
              <a:rPr lang="en-US" sz="1000" smtClean="0">
                <a:latin typeface="Arial" pitchFamily="34" charset="0"/>
              </a:rPr>
              <a:t>The last picture shows a stream that has 65% impervious cover in its watershed. Stream erosion has become such a problem that the stream was channelized with concrete. The concrete provides no habitat to support aquatic life. </a:t>
            </a:r>
          </a:p>
          <a:p>
            <a:pPr>
              <a:lnSpc>
                <a:spcPct val="90000"/>
              </a:lnSpc>
            </a:pPr>
            <a:endParaRPr lang="en-US" sz="1000" smtClean="0">
              <a:latin typeface="Arial" pitchFamily="34" charset="0"/>
            </a:endParaRPr>
          </a:p>
          <a:p>
            <a:pPr>
              <a:lnSpc>
                <a:spcPct val="90000"/>
              </a:lnSpc>
            </a:pPr>
            <a:r>
              <a:rPr lang="en-US" sz="1000" smtClean="0">
                <a:latin typeface="Arial" pitchFamily="34" charset="0"/>
              </a:rPr>
              <a:t>It is important to note that these impacts generally apply to headwater streams, which are composed of first- and second-order streams.  Since these small headwater streams comprise about 75% of all the river and stream mileage in the contiguous U.S., their proper management and protection is essential to the protection of our larger lakes, rivers, and estuaries. </a:t>
            </a:r>
          </a:p>
          <a:p>
            <a:pPr>
              <a:lnSpc>
                <a:spcPct val="90000"/>
              </a:lnSpc>
            </a:pPr>
            <a:endParaRPr lang="en-US" sz="1000" smtClean="0">
              <a:latin typeface="Arial" pitchFamily="34" charset="0"/>
            </a:endParaRPr>
          </a:p>
          <a:p>
            <a:pPr>
              <a:lnSpc>
                <a:spcPct val="90000"/>
              </a:lnSpc>
            </a:pPr>
            <a:endParaRPr lang="en-US" sz="1000"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6" name="Rectangle 20"/>
          <p:cNvSpPr>
            <a:spLocks noGrp="1"/>
          </p:cNvSpPr>
          <p:nvPr>
            <p:ph type="ctrTitle"/>
          </p:nvPr>
        </p:nvSpPr>
        <p:spPr>
          <a:xfrm>
            <a:off x="685800" y="990601"/>
            <a:ext cx="7772400" cy="2609850"/>
          </a:xfrm>
        </p:spPr>
        <p:txBody>
          <a:bodyPr anchor="b" anchorCtr="0">
            <a:noAutofit/>
            <a:scene3d>
              <a:camera prst="orthographicFront"/>
              <a:lightRig rig="soft" dir="t">
                <a:rot lat="0" lon="0" rev="2100000"/>
              </a:lightRig>
            </a:scene3d>
            <a:sp3d prstMaterial="matte">
              <a:bevelT w="38100" h="38100"/>
              <a:contourClr>
                <a:srgbClr val="FFFFFF"/>
              </a:contourClr>
            </a:sp3d>
          </a:bodyPr>
          <a:lstStyle>
            <a:lvl1pPr algn="ctr">
              <a:defRPr lang="en-US" sz="5800" dirty="0" smtClean="0">
                <a:ln w="9525">
                  <a:noFill/>
                </a:ln>
                <a:effectLst>
                  <a:outerShdw blurRad="50800" dist="38100" dir="8220000" algn="tl" rotWithShape="0">
                    <a:srgbClr val="000000">
                      <a:alpha val="40000"/>
                    </a:srgbClr>
                  </a:outerShdw>
                </a:effectLst>
              </a:defRPr>
            </a:lvl1pPr>
          </a:lstStyle>
          <a:p>
            <a:r>
              <a:rPr lang="en-US" smtClean="0"/>
              <a:t>Click to edit Master title style</a:t>
            </a:r>
            <a:endParaRPr lang="en-US" dirty="0"/>
          </a:p>
        </p:txBody>
      </p:sp>
      <p:sp>
        <p:nvSpPr>
          <p:cNvPr id="24" name="Rectangle 26"/>
          <p:cNvSpPr>
            <a:spLocks noGrp="1"/>
          </p:cNvSpPr>
          <p:nvPr>
            <p:ph type="subTitle" idx="1"/>
          </p:nvPr>
        </p:nvSpPr>
        <p:spPr>
          <a:xfrm>
            <a:off x="1371600" y="3657600"/>
            <a:ext cx="6400800" cy="1967089"/>
          </a:xfrm>
        </p:spPr>
        <p:txBody>
          <a:bodyPr>
            <a:normAutofit/>
          </a:bodyPr>
          <a:lstStyle>
            <a:lvl1pPr marL="0" indent="0" algn="ctr">
              <a:buNone/>
              <a:defRPr lang="en-US" sz="3000" b="0">
                <a:solidFill>
                  <a:schemeClr val="tx2"/>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18" name="Rectangle 6"/>
          <p:cNvSpPr>
            <a:spLocks noGrp="1"/>
          </p:cNvSpPr>
          <p:nvPr>
            <p:ph type="dt" sz="half" idx="10"/>
          </p:nvPr>
        </p:nvSpPr>
        <p:spPr/>
        <p:txBody>
          <a:bodyPr/>
          <a:lstStyle>
            <a:lvl1pPr>
              <a:defRPr lang="en-US" smtClean="0"/>
            </a:lvl1pPr>
          </a:lstStyle>
          <a:p>
            <a:fld id="{26C3EB69-824A-45B3-8BD2-1B0FF4C462C3}" type="datetimeFigureOut">
              <a:rPr lang="en-US" smtClean="0"/>
              <a:pPr/>
              <a:t>7/25/2011</a:t>
            </a:fld>
            <a:endParaRPr lang="en-US"/>
          </a:p>
        </p:txBody>
      </p:sp>
      <p:sp>
        <p:nvSpPr>
          <p:cNvPr id="9" name="Rectangle 14"/>
          <p:cNvSpPr>
            <a:spLocks noGrp="1"/>
          </p:cNvSpPr>
          <p:nvPr>
            <p:ph type="sldNum" sz="quarter" idx="11"/>
          </p:nvPr>
        </p:nvSpPr>
        <p:spPr/>
        <p:txBody>
          <a:bodyPr/>
          <a:lstStyle>
            <a:lvl1pPr>
              <a:defRPr lang="en-US" smtClean="0"/>
            </a:lvl1pPr>
          </a:lstStyle>
          <a:p>
            <a:fld id="{D2E837C5-B7D2-4B1D-9FC6-E1074D7628B3}" type="slidenum">
              <a:rPr lang="en-US" smtClean="0"/>
              <a:pPr/>
              <a:t>‹#›</a:t>
            </a:fld>
            <a:endParaRPr lang="en-US"/>
          </a:p>
        </p:txBody>
      </p:sp>
      <p:sp>
        <p:nvSpPr>
          <p:cNvPr id="25" name="Rectangle 27"/>
          <p:cNvSpPr>
            <a:spLocks noGrp="1"/>
          </p:cNvSpPr>
          <p:nvPr>
            <p:ph type="ftr" sz="quarter" idx="12"/>
          </p:nvPr>
        </p:nvSpPr>
        <p:spPr/>
        <p:txBody>
          <a:bodyPr/>
          <a:lstStyle>
            <a:lvl1pPr>
              <a:defRPr lang="en-US" smtClean="0"/>
            </a:lvl1p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p>
            <a:r>
              <a:rPr lang="en-US" smtClean="0"/>
              <a:t>Click to edit Master title style</a:t>
            </a:r>
            <a:endParaRPr lang="en-US"/>
          </a:p>
        </p:txBody>
      </p:sp>
      <p:sp>
        <p:nvSpPr>
          <p:cNvPr id="3" name="Rectangle 3"/>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p:cNvSpPr>
          <p:nvPr>
            <p:ph type="dt" sz="half" idx="10"/>
          </p:nvPr>
        </p:nvSpPr>
        <p:spPr/>
        <p:txBody>
          <a:bodyPr/>
          <a:lstStyle/>
          <a:p>
            <a:fld id="{26C3EB69-824A-45B3-8BD2-1B0FF4C462C3}" type="datetimeFigureOut">
              <a:rPr lang="en-US" smtClean="0"/>
              <a:pPr/>
              <a:t>7/25/2011</a:t>
            </a:fld>
            <a:endParaRPr lang="en-US"/>
          </a:p>
        </p:txBody>
      </p:sp>
      <p:sp>
        <p:nvSpPr>
          <p:cNvPr id="5" name="Rectangle 5"/>
          <p:cNvSpPr>
            <a:spLocks noGrp="1"/>
          </p:cNvSpPr>
          <p:nvPr>
            <p:ph type="ftr" sz="quarter" idx="11"/>
          </p:nvPr>
        </p:nvSpPr>
        <p:spPr/>
        <p:txBody>
          <a:bodyPr/>
          <a:lstStyle/>
          <a:p>
            <a:endParaRPr lang="en-US"/>
          </a:p>
        </p:txBody>
      </p:sp>
      <p:sp>
        <p:nvSpPr>
          <p:cNvPr id="6" name="Rectangle 6"/>
          <p:cNvSpPr>
            <a:spLocks noGrp="1"/>
          </p:cNvSpPr>
          <p:nvPr>
            <p:ph type="sldNum" sz="quarter" idx="12"/>
          </p:nvPr>
        </p:nvSpPr>
        <p:spPr/>
        <p:txBody>
          <a:bodyPr/>
          <a:lstStyle/>
          <a:p>
            <a:fld id="{D2E837C5-B7D2-4B1D-9FC6-E1074D7628B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Rectangle 2"/>
          <p:cNvSpPr>
            <a:spLocks noGrp="1"/>
          </p:cNvSpPr>
          <p:nvPr>
            <p:ph type="title"/>
          </p:nvPr>
        </p:nvSpPr>
        <p:spPr>
          <a:xfrm>
            <a:off x="722313" y="2685391"/>
            <a:ext cx="7772400" cy="3112843"/>
          </a:xfrm>
        </p:spPr>
        <p:txBody>
          <a:bodyPr anchor="t">
            <a:normAutofit/>
          </a:bodyPr>
          <a:lstStyle>
            <a:lvl1pPr algn="ctr">
              <a:buNone/>
              <a:defRPr lang="en-US" sz="6000" b="1" dirty="0">
                <a:solidFill>
                  <a:schemeClr val="tx2">
                    <a:shade val="85000"/>
                    <a:satMod val="150000"/>
                  </a:schemeClr>
                </a:solidFill>
              </a:defRPr>
            </a:lvl1pPr>
          </a:lstStyle>
          <a:p>
            <a:r>
              <a:rPr lang="en-US" smtClean="0"/>
              <a:t>Click to edit Master title style</a:t>
            </a:r>
            <a:endParaRPr lang="en-US" dirty="0"/>
          </a:p>
        </p:txBody>
      </p:sp>
      <p:sp>
        <p:nvSpPr>
          <p:cNvPr id="3" name="Rectangle 3"/>
          <p:cNvSpPr>
            <a:spLocks noGrp="1"/>
          </p:cNvSpPr>
          <p:nvPr>
            <p:ph type="body" idx="1"/>
          </p:nvPr>
        </p:nvSpPr>
        <p:spPr>
          <a:xfrm>
            <a:off x="722313" y="1128932"/>
            <a:ext cx="7772400" cy="1509712"/>
          </a:xfrm>
        </p:spPr>
        <p:txBody>
          <a:bodyPr anchor="b">
            <a:normAutofit/>
          </a:bodyPr>
          <a:lstStyle>
            <a:lvl1pPr algn="ctr">
              <a:buNone/>
              <a:defRPr lang="en-US" sz="2400" b="0" smtClean="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Rectangle 4"/>
          <p:cNvSpPr>
            <a:spLocks noGrp="1"/>
          </p:cNvSpPr>
          <p:nvPr>
            <p:ph type="dt" sz="half" idx="10"/>
          </p:nvPr>
        </p:nvSpPr>
        <p:spPr/>
        <p:txBody>
          <a:bodyPr/>
          <a:lstStyle/>
          <a:p>
            <a:fld id="{26C3EB69-824A-45B3-8BD2-1B0FF4C462C3}" type="datetimeFigureOut">
              <a:rPr lang="en-US" smtClean="0"/>
              <a:pPr/>
              <a:t>7/25/2011</a:t>
            </a:fld>
            <a:endParaRPr lang="en-US"/>
          </a:p>
        </p:txBody>
      </p:sp>
      <p:sp>
        <p:nvSpPr>
          <p:cNvPr id="5" name="Rectangle 5"/>
          <p:cNvSpPr>
            <a:spLocks noGrp="1"/>
          </p:cNvSpPr>
          <p:nvPr>
            <p:ph type="ftr" sz="quarter" idx="11"/>
          </p:nvPr>
        </p:nvSpPr>
        <p:spPr/>
        <p:txBody>
          <a:bodyPr/>
          <a:lstStyle/>
          <a:p>
            <a:endParaRPr lang="en-US"/>
          </a:p>
        </p:txBody>
      </p:sp>
      <p:sp>
        <p:nvSpPr>
          <p:cNvPr id="6" name="Rectangle 6"/>
          <p:cNvSpPr>
            <a:spLocks noGrp="1"/>
          </p:cNvSpPr>
          <p:nvPr>
            <p:ph type="sldNum" sz="quarter" idx="12"/>
          </p:nvPr>
        </p:nvSpPr>
        <p:spPr/>
        <p:txBody>
          <a:bodyPr/>
          <a:lstStyle/>
          <a:p>
            <a:fld id="{D2E837C5-B7D2-4B1D-9FC6-E1074D7628B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smtClean="0"/>
              <a:t>Click to edit Master title style</a:t>
            </a:r>
            <a:endParaRPr lang="en-US"/>
          </a:p>
        </p:txBody>
      </p:sp>
      <p:sp>
        <p:nvSpPr>
          <p:cNvPr id="3" name="Rectangl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p:cNvSpPr>
          <p:nvPr>
            <p:ph type="dt" sz="half" idx="10"/>
          </p:nvPr>
        </p:nvSpPr>
        <p:spPr/>
        <p:txBody>
          <a:bodyPr/>
          <a:lstStyle/>
          <a:p>
            <a:fld id="{26C3EB69-824A-45B3-8BD2-1B0FF4C462C3}" type="datetimeFigureOut">
              <a:rPr lang="en-US" smtClean="0"/>
              <a:pPr/>
              <a:t>7/25/2011</a:t>
            </a:fld>
            <a:endParaRPr lang="en-US"/>
          </a:p>
        </p:txBody>
      </p:sp>
      <p:sp>
        <p:nvSpPr>
          <p:cNvPr id="6" name="Rectangle 5"/>
          <p:cNvSpPr>
            <a:spLocks noGrp="1"/>
          </p:cNvSpPr>
          <p:nvPr>
            <p:ph type="ftr" sz="quarter" idx="11"/>
          </p:nvPr>
        </p:nvSpPr>
        <p:spPr/>
        <p:txBody>
          <a:bodyPr/>
          <a:lstStyle/>
          <a:p>
            <a:endParaRPr lang="en-US"/>
          </a:p>
        </p:txBody>
      </p:sp>
      <p:sp>
        <p:nvSpPr>
          <p:cNvPr id="7" name="Rectangle 6"/>
          <p:cNvSpPr>
            <a:spLocks noGrp="1"/>
          </p:cNvSpPr>
          <p:nvPr>
            <p:ph type="sldNum" sz="quarter" idx="12"/>
          </p:nvPr>
        </p:nvSpPr>
        <p:spPr/>
        <p:txBody>
          <a:bodyPr/>
          <a:lstStyle/>
          <a:p>
            <a:fld id="{D2E837C5-B7D2-4B1D-9FC6-E1074D7628B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lvl1pPr algn="l">
              <a:defRPr/>
            </a:lvl1pPr>
          </a:lstStyle>
          <a:p>
            <a:r>
              <a:rPr lang="en-US" smtClean="0"/>
              <a:t>Click to edit Master title style</a:t>
            </a:r>
            <a:endParaRPr lang="en-US"/>
          </a:p>
        </p:txBody>
      </p:sp>
      <p:sp>
        <p:nvSpPr>
          <p:cNvPr id="3" name="Rectangle 2"/>
          <p:cNvSpPr>
            <a:spLocks noGrp="1"/>
          </p:cNvSpPr>
          <p:nvPr>
            <p:ph type="body" idx="1"/>
          </p:nvPr>
        </p:nvSpPr>
        <p:spPr>
          <a:xfrm>
            <a:off x="457200" y="1535113"/>
            <a:ext cx="4040188" cy="639762"/>
          </a:xfrm>
        </p:spPr>
        <p:txBody>
          <a:bodyPr anchor="b">
            <a:noAutofit/>
          </a:bodyPr>
          <a:lstStyle>
            <a:lvl1pPr marL="0" indent="0" algn="l">
              <a:buNone/>
              <a:defRPr sz="22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Rectangl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p:cNvSpPr>
          <p:nvPr>
            <p:ph type="body" sz="quarter" idx="3"/>
          </p:nvPr>
        </p:nvSpPr>
        <p:spPr>
          <a:xfrm>
            <a:off x="4645025" y="1535113"/>
            <a:ext cx="4041775" cy="639762"/>
          </a:xfrm>
        </p:spPr>
        <p:txBody>
          <a:bodyPr anchor="b">
            <a:noAutofit/>
          </a:bodyPr>
          <a:lstStyle>
            <a:lvl1pPr marL="0" indent="0" algn="l">
              <a:buNone/>
              <a:defRPr sz="22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Rectangl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p:cNvSpPr>
          <p:nvPr>
            <p:ph type="dt" sz="half" idx="10"/>
          </p:nvPr>
        </p:nvSpPr>
        <p:spPr/>
        <p:txBody>
          <a:bodyPr/>
          <a:lstStyle/>
          <a:p>
            <a:fld id="{26C3EB69-824A-45B3-8BD2-1B0FF4C462C3}" type="datetimeFigureOut">
              <a:rPr lang="en-US" smtClean="0"/>
              <a:pPr/>
              <a:t>7/25/2011</a:t>
            </a:fld>
            <a:endParaRPr lang="en-US"/>
          </a:p>
        </p:txBody>
      </p:sp>
      <p:sp>
        <p:nvSpPr>
          <p:cNvPr id="8" name="Rectangle 7"/>
          <p:cNvSpPr>
            <a:spLocks noGrp="1"/>
          </p:cNvSpPr>
          <p:nvPr>
            <p:ph type="ftr" sz="quarter" idx="11"/>
          </p:nvPr>
        </p:nvSpPr>
        <p:spPr/>
        <p:txBody>
          <a:bodyPr/>
          <a:lstStyle/>
          <a:p>
            <a:endParaRPr lang="en-US"/>
          </a:p>
        </p:txBody>
      </p:sp>
      <p:sp>
        <p:nvSpPr>
          <p:cNvPr id="9" name="Rectangle 8"/>
          <p:cNvSpPr>
            <a:spLocks noGrp="1"/>
          </p:cNvSpPr>
          <p:nvPr>
            <p:ph type="sldNum" sz="quarter" idx="12"/>
          </p:nvPr>
        </p:nvSpPr>
        <p:spPr/>
        <p:txBody>
          <a:bodyPr/>
          <a:lstStyle/>
          <a:p>
            <a:fld id="{D2E837C5-B7D2-4B1D-9FC6-E1074D7628B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lvl1pPr>
              <a:defRPr lang="en-US"/>
            </a:lvl1pPr>
          </a:lstStyle>
          <a:p>
            <a:r>
              <a:rPr lang="en-US" smtClean="0"/>
              <a:t>Click to edit Master title style</a:t>
            </a:r>
            <a:endParaRPr lang="en-US"/>
          </a:p>
        </p:txBody>
      </p:sp>
      <p:sp>
        <p:nvSpPr>
          <p:cNvPr id="3" name="Rectangle 3"/>
          <p:cNvSpPr>
            <a:spLocks noGrp="1"/>
          </p:cNvSpPr>
          <p:nvPr>
            <p:ph type="dt" sz="half" idx="10"/>
          </p:nvPr>
        </p:nvSpPr>
        <p:spPr/>
        <p:txBody>
          <a:bodyPr/>
          <a:lstStyle/>
          <a:p>
            <a:fld id="{26C3EB69-824A-45B3-8BD2-1B0FF4C462C3}" type="datetimeFigureOut">
              <a:rPr lang="en-US" smtClean="0"/>
              <a:pPr/>
              <a:t>7/25/2011</a:t>
            </a:fld>
            <a:endParaRPr lang="en-US"/>
          </a:p>
        </p:txBody>
      </p:sp>
      <p:sp>
        <p:nvSpPr>
          <p:cNvPr id="4" name="Rectangle 4"/>
          <p:cNvSpPr>
            <a:spLocks noGrp="1"/>
          </p:cNvSpPr>
          <p:nvPr>
            <p:ph type="ftr" sz="quarter" idx="11"/>
          </p:nvPr>
        </p:nvSpPr>
        <p:spPr/>
        <p:txBody>
          <a:bodyPr/>
          <a:lstStyle/>
          <a:p>
            <a:endParaRPr lang="en-US"/>
          </a:p>
        </p:txBody>
      </p:sp>
      <p:sp>
        <p:nvSpPr>
          <p:cNvPr id="5" name="Rectangle 5"/>
          <p:cNvSpPr>
            <a:spLocks noGrp="1"/>
          </p:cNvSpPr>
          <p:nvPr>
            <p:ph type="sldNum" sz="quarter" idx="12"/>
          </p:nvPr>
        </p:nvSpPr>
        <p:spPr/>
        <p:txBody>
          <a:bodyPr/>
          <a:lstStyle/>
          <a:p>
            <a:fld id="{D2E837C5-B7D2-4B1D-9FC6-E1074D7628B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p:cNvSpPr>
          <p:nvPr>
            <p:ph type="dt" sz="half" idx="10"/>
          </p:nvPr>
        </p:nvSpPr>
        <p:spPr/>
        <p:txBody>
          <a:bodyPr/>
          <a:lstStyle/>
          <a:p>
            <a:fld id="{26C3EB69-824A-45B3-8BD2-1B0FF4C462C3}" type="datetimeFigureOut">
              <a:rPr lang="en-US" smtClean="0"/>
              <a:pPr/>
              <a:t>7/25/2011</a:t>
            </a:fld>
            <a:endParaRPr lang="en-US"/>
          </a:p>
        </p:txBody>
      </p:sp>
      <p:sp>
        <p:nvSpPr>
          <p:cNvPr id="3" name="Rectangle 3"/>
          <p:cNvSpPr>
            <a:spLocks noGrp="1"/>
          </p:cNvSpPr>
          <p:nvPr>
            <p:ph type="ftr" sz="quarter" idx="11"/>
          </p:nvPr>
        </p:nvSpPr>
        <p:spPr/>
        <p:txBody>
          <a:bodyPr/>
          <a:lstStyle/>
          <a:p>
            <a:endParaRPr lang="en-US"/>
          </a:p>
        </p:txBody>
      </p:sp>
      <p:sp>
        <p:nvSpPr>
          <p:cNvPr id="4" name="Rectangle 4"/>
          <p:cNvSpPr>
            <a:spLocks noGrp="1"/>
          </p:cNvSpPr>
          <p:nvPr>
            <p:ph type="sldNum" sz="quarter" idx="12"/>
          </p:nvPr>
        </p:nvSpPr>
        <p:spPr/>
        <p:txBody>
          <a:bodyPr/>
          <a:lstStyle/>
          <a:p>
            <a:fld id="{D2E837C5-B7D2-4B1D-9FC6-E1074D7628B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73050"/>
            <a:ext cx="3008313" cy="1162050"/>
          </a:xfrm>
        </p:spPr>
        <p:txBody>
          <a:bodyPr anchor="b">
            <a:normAutofit/>
          </a:bodyPr>
          <a:lstStyle>
            <a:lvl1pPr algn="ctr">
              <a:defRPr sz="2400" b="1">
                <a:solidFill>
                  <a:schemeClr val="tx2"/>
                </a:solidFill>
                <a:effectLst>
                  <a:outerShdw blurRad="38100" dist="25400" dir="8220000" algn="tr" rotWithShape="0">
                    <a:prstClr val="black">
                      <a:alpha val="35000"/>
                    </a:prstClr>
                  </a:outerShdw>
                </a:effectLst>
              </a:defRPr>
            </a:lvl1pPr>
          </a:lstStyle>
          <a:p>
            <a:r>
              <a:rPr lang="en-US" smtClean="0"/>
              <a:t>Click to edit Master title style</a:t>
            </a:r>
            <a:endParaRPr lang="en-US"/>
          </a:p>
        </p:txBody>
      </p:sp>
      <p:sp>
        <p:nvSpPr>
          <p:cNvPr id="3" name="Rectangl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p:cNvSpPr>
          <p:nvPr>
            <p:ph type="body" sz="half" idx="2"/>
          </p:nvPr>
        </p:nvSpPr>
        <p:spPr>
          <a:xfrm>
            <a:off x="457200" y="1435100"/>
            <a:ext cx="3008313" cy="4691063"/>
          </a:xfrm>
        </p:spPr>
        <p:txBody>
          <a:bodyPr/>
          <a:lstStyle>
            <a:lvl1pPr marL="0" indent="0" algn="ctr">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p:cNvSpPr>
          <p:nvPr>
            <p:ph type="dt" sz="half" idx="10"/>
          </p:nvPr>
        </p:nvSpPr>
        <p:spPr/>
        <p:txBody>
          <a:bodyPr/>
          <a:lstStyle/>
          <a:p>
            <a:fld id="{26C3EB69-824A-45B3-8BD2-1B0FF4C462C3}" type="datetimeFigureOut">
              <a:rPr lang="en-US" smtClean="0"/>
              <a:pPr/>
              <a:t>7/25/2011</a:t>
            </a:fld>
            <a:endParaRPr lang="en-US"/>
          </a:p>
        </p:txBody>
      </p:sp>
      <p:sp>
        <p:nvSpPr>
          <p:cNvPr id="6" name="Rectangle 5"/>
          <p:cNvSpPr>
            <a:spLocks noGrp="1"/>
          </p:cNvSpPr>
          <p:nvPr>
            <p:ph type="ftr" sz="quarter" idx="11"/>
          </p:nvPr>
        </p:nvSpPr>
        <p:spPr/>
        <p:txBody>
          <a:bodyPr/>
          <a:lstStyle/>
          <a:p>
            <a:endParaRPr lang="en-US"/>
          </a:p>
        </p:txBody>
      </p:sp>
      <p:sp>
        <p:nvSpPr>
          <p:cNvPr id="7" name="Rectangle 6"/>
          <p:cNvSpPr>
            <a:spLocks noGrp="1"/>
          </p:cNvSpPr>
          <p:nvPr>
            <p:ph type="sldNum" sz="quarter" idx="12"/>
          </p:nvPr>
        </p:nvSpPr>
        <p:spPr/>
        <p:txBody>
          <a:bodyPr/>
          <a:lstStyle/>
          <a:p>
            <a:fld id="{D2E837C5-B7D2-4B1D-9FC6-E1074D7628B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727729" y="1062637"/>
            <a:ext cx="4599432" cy="3977640"/>
          </a:xfrm>
          <a:prstGeom prst="rect">
            <a:avLst/>
          </a:prstGeom>
          <a:solidFill>
            <a:schemeClr val="tx2">
              <a:shade val="15000"/>
            </a:schemeClr>
          </a:solidFill>
          <a:ln w="63500">
            <a:noFill/>
            <a:miter lim="800000"/>
          </a:ln>
          <a:effectLst>
            <a:outerShdw blurRad="63500" dist="25400" dir="7200000" algn="t" rotWithShape="0">
              <a:prstClr val="black">
                <a:alpha val="45000"/>
              </a:prstClr>
            </a:outerShdw>
          </a:effectLst>
        </p:spPr>
        <p:style>
          <a:lnRef idx="3">
            <a:schemeClr val="lt1"/>
          </a:lnRef>
          <a:fillRef idx="1">
            <a:schemeClr val="accent6"/>
          </a:fillRef>
          <a:effectRef idx="1">
            <a:schemeClr val="accent6"/>
          </a:effectRef>
          <a:fontRef idx="minor">
            <a:schemeClr val="lt1"/>
          </a:fontRef>
        </p:style>
        <p:txBody>
          <a:bodyPr lIns="45720" rIns="45720" rtlCol="0" anchor="ctr">
            <a:normAutofit/>
          </a:bodyPr>
          <a:lstStyle/>
          <a:p>
            <a:pPr marL="0" indent="-274320" algn="l">
              <a:buClr>
                <a:schemeClr val="accent1"/>
              </a:buClr>
              <a:buSzPct val="80000"/>
              <a:buFont typeface="Wingdings 2" pitchFamily="18" charset="2"/>
              <a:buNone/>
            </a:pPr>
            <a:endParaRPr lang="en-US" sz="2000">
              <a:solidFill>
                <a:schemeClr val="lt1"/>
              </a:solidFill>
              <a:latin typeface="+mn-lt"/>
              <a:ea typeface="+mn-ea"/>
              <a:cs typeface="+mn-cs"/>
            </a:endParaRPr>
          </a:p>
        </p:txBody>
      </p:sp>
      <p:sp>
        <p:nvSpPr>
          <p:cNvPr id="2" name="Rectangle 2"/>
          <p:cNvSpPr>
            <a:spLocks noGrp="1"/>
          </p:cNvSpPr>
          <p:nvPr>
            <p:ph type="title"/>
          </p:nvPr>
        </p:nvSpPr>
        <p:spPr>
          <a:xfrm>
            <a:off x="5514536" y="4343400"/>
            <a:ext cx="3048000" cy="709858"/>
          </a:xfrm>
        </p:spPr>
        <p:txBody>
          <a:bodyPr anchor="t">
            <a:noAutofit/>
          </a:bodyPr>
          <a:lstStyle>
            <a:lvl1pPr algn="l">
              <a:buNone/>
              <a:defRPr sz="2200" b="1">
                <a:solidFill>
                  <a:schemeClr val="tx2"/>
                </a:solidFill>
                <a:effectLst>
                  <a:outerShdw blurRad="38100" dist="25400" dir="8220000" algn="tr" rotWithShape="0">
                    <a:prstClr val="black">
                      <a:alpha val="35000"/>
                    </a:prstClr>
                  </a:outerShdw>
                </a:effectLst>
              </a:defRPr>
            </a:lvl1pPr>
          </a:lstStyle>
          <a:p>
            <a:r>
              <a:rPr lang="en-US" smtClean="0"/>
              <a:t>Click to edit Master title style</a:t>
            </a:r>
            <a:endParaRPr lang="en-US" dirty="0"/>
          </a:p>
        </p:txBody>
      </p:sp>
      <p:sp>
        <p:nvSpPr>
          <p:cNvPr id="3" name="Rectangle 3"/>
          <p:cNvSpPr>
            <a:spLocks noGrp="1"/>
          </p:cNvSpPr>
          <p:nvPr>
            <p:ph type="pic" idx="1"/>
          </p:nvPr>
        </p:nvSpPr>
        <p:spPr>
          <a:xfrm>
            <a:off x="739645" y="1222657"/>
            <a:ext cx="4575601" cy="3657600"/>
          </a:xfrm>
          <a:solidFill>
            <a:schemeClr val="tx2">
              <a:shade val="75000"/>
            </a:schemeClr>
          </a:solidFill>
          <a:ln w="63500">
            <a:noFill/>
            <a:miter lim="800000"/>
          </a:ln>
          <a:effectLst/>
        </p:spPr>
        <p:style>
          <a:lnRef idx="3">
            <a:schemeClr val="lt1"/>
          </a:lnRef>
          <a:fillRef idx="1">
            <a:schemeClr val="accent6"/>
          </a:fillRef>
          <a:effectRef idx="1">
            <a:schemeClr val="accent6"/>
          </a:effectRef>
          <a:fontRef idx="minor">
            <a:schemeClr val="lt1"/>
          </a:fontRef>
        </p:style>
        <p:txBody>
          <a:bodyPr/>
          <a:lstStyle>
            <a:lvl1pPr>
              <a:buNone/>
              <a:defRPr sz="3200"/>
            </a:lvl1pPr>
          </a:lstStyle>
          <a:p>
            <a:r>
              <a:rPr lang="en-US" sz="2000" smtClean="0"/>
              <a:t>Click icon to add picture</a:t>
            </a:r>
            <a:endParaRPr lang="en-US" sz="2000" dirty="0"/>
          </a:p>
        </p:txBody>
      </p:sp>
      <p:sp>
        <p:nvSpPr>
          <p:cNvPr id="4" name="Rectangle 4"/>
          <p:cNvSpPr>
            <a:spLocks noGrp="1"/>
          </p:cNvSpPr>
          <p:nvPr>
            <p:ph type="body" sz="half" idx="2"/>
          </p:nvPr>
        </p:nvSpPr>
        <p:spPr>
          <a:xfrm>
            <a:off x="5514536" y="1371600"/>
            <a:ext cx="3044952" cy="2930086"/>
          </a:xfrm>
        </p:spPr>
        <p:txBody>
          <a:bodyPr bIns="0" anchor="b">
            <a:normAutofit/>
          </a:bodyPr>
          <a:lstStyle>
            <a:lvl1pPr marL="0" marR="0" indent="0" algn="l">
              <a:buFontTx/>
              <a:buNone/>
              <a:defRPr sz="1300">
                <a:solidFill>
                  <a:schemeClr val="tx1">
                    <a:tint val="95000"/>
                  </a:schemeClr>
                </a:solidFill>
              </a:defRPr>
            </a:lvl1pPr>
            <a:lvl2pPr marL="460375" marR="0" indent="-112713">
              <a:buFontTx/>
              <a:buNone/>
              <a:defRPr sz="1200"/>
            </a:lvl2pPr>
            <a:lvl3pPr marL="914400" marR="0" indent="-117475">
              <a:buFontTx/>
              <a:buNone/>
              <a:defRPr sz="1000"/>
            </a:lvl3pPr>
            <a:lvl4pPr marL="1316038" marR="0" indent="-112713">
              <a:buFontTx/>
              <a:buNone/>
              <a:defRPr sz="900"/>
            </a:lvl4pPr>
            <a:lvl5pPr marL="1711325" marR="0" indent="-117475">
              <a:buFontTx/>
              <a:buNone/>
              <a:defRPr sz="900"/>
            </a:lvl5pPr>
          </a:lstStyle>
          <a:p>
            <a:pPr lvl="0"/>
            <a:r>
              <a:rPr lang="en-US" smtClean="0"/>
              <a:t>Click to edit Master text styles</a:t>
            </a:r>
          </a:p>
        </p:txBody>
      </p:sp>
      <p:sp>
        <p:nvSpPr>
          <p:cNvPr id="5" name="Rectangle 5"/>
          <p:cNvSpPr>
            <a:spLocks noGrp="1"/>
          </p:cNvSpPr>
          <p:nvPr>
            <p:ph type="dt" sz="half" idx="10"/>
          </p:nvPr>
        </p:nvSpPr>
        <p:spPr/>
        <p:txBody>
          <a:bodyPr/>
          <a:lstStyle/>
          <a:p>
            <a:fld id="{26C3EB69-824A-45B3-8BD2-1B0FF4C462C3}" type="datetimeFigureOut">
              <a:rPr lang="en-US" smtClean="0"/>
              <a:pPr/>
              <a:t>7/25/2011</a:t>
            </a:fld>
            <a:endParaRPr lang="en-US"/>
          </a:p>
        </p:txBody>
      </p:sp>
      <p:sp>
        <p:nvSpPr>
          <p:cNvPr id="6" name="Rectangle 6"/>
          <p:cNvSpPr>
            <a:spLocks noGrp="1"/>
          </p:cNvSpPr>
          <p:nvPr>
            <p:ph type="ftr" sz="quarter" idx="11"/>
          </p:nvPr>
        </p:nvSpPr>
        <p:spPr/>
        <p:txBody>
          <a:bodyPr/>
          <a:lstStyle/>
          <a:p>
            <a:endParaRPr lang="en-US"/>
          </a:p>
        </p:txBody>
      </p:sp>
      <p:sp>
        <p:nvSpPr>
          <p:cNvPr id="7" name="Rectangle 7"/>
          <p:cNvSpPr>
            <a:spLocks noGrp="1"/>
          </p:cNvSpPr>
          <p:nvPr>
            <p:ph type="sldNum" sz="quarter" idx="12"/>
          </p:nvPr>
        </p:nvSpPr>
        <p:spPr/>
        <p:txBody>
          <a:bodyPr/>
          <a:lstStyle/>
          <a:p>
            <a:fld id="{D2E837C5-B7D2-4B1D-9FC6-E1074D7628B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C3EB69-824A-45B3-8BD2-1B0FF4C462C3}" type="datetimeFigureOut">
              <a:rPr lang="en-US" smtClean="0"/>
              <a:pPr/>
              <a:t>7/25/2011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E837C5-B7D2-4B1D-9FC6-E1074D7628B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C3EB69-824A-45B3-8BD2-1B0FF4C462C3}" type="datetimeFigureOut">
              <a:rPr lang="en-US" smtClean="0"/>
              <a:pPr/>
              <a:t>7/25/2011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E837C5-B7D2-4B1D-9FC6-E1074D7628B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Rectangle 10"/>
          <p:cNvSpPr>
            <a:spLocks noGrp="1"/>
          </p:cNvSpPr>
          <p:nvPr>
            <p:ph type="title"/>
          </p:nvPr>
        </p:nvSpPr>
        <p:spPr>
          <a:xfrm>
            <a:off x="457200" y="304800"/>
            <a:ext cx="8229600" cy="1143000"/>
          </a:xfrm>
          <a:prstGeom prst="rect">
            <a:avLst/>
          </a:prstGeom>
        </p:spPr>
        <p:txBody>
          <a:bodyPr anchor="b" anchorCtr="0">
            <a:normAutofit/>
            <a:scene3d>
              <a:camera prst="orthographicFront"/>
              <a:lightRig rig="soft" dir="t">
                <a:rot lat="0" lon="0" rev="2100000"/>
              </a:lightRig>
            </a:scene3d>
            <a:sp3d prstMaterial="matte">
              <a:bevelT w="38100" h="38100"/>
            </a:sp3d>
          </a:bodyPr>
          <a:lstStyle/>
          <a:p>
            <a:r>
              <a:rPr lang="en-US" smtClean="0"/>
              <a:t>Click to edit Master title style</a:t>
            </a:r>
            <a:endParaRPr lang="en-US" dirty="0"/>
          </a:p>
        </p:txBody>
      </p:sp>
      <p:sp>
        <p:nvSpPr>
          <p:cNvPr id="5" name="Rectangle 11"/>
          <p:cNvSpPr>
            <a:spLocks noGrp="1"/>
          </p:cNvSpPr>
          <p:nvPr>
            <p:ph type="body" idx="1"/>
          </p:nvPr>
        </p:nvSpPr>
        <p:spPr>
          <a:xfrm>
            <a:off x="457200" y="1600200"/>
            <a:ext cx="8229600" cy="4525963"/>
          </a:xfrm>
          <a:prstGeom prst="rect">
            <a:avLst/>
          </a:prstGeom>
        </p:spPr>
        <p:txBody>
          <a:bodyPr lIns="45720" rIns="4572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7" name="Rectangle 22"/>
          <p:cNvSpPr>
            <a:spLocks noGrp="1"/>
          </p:cNvSpPr>
          <p:nvPr>
            <p:ph type="dt" sz="half" idx="2"/>
          </p:nvPr>
        </p:nvSpPr>
        <p:spPr>
          <a:xfrm>
            <a:off x="457200" y="6245225"/>
            <a:ext cx="2133600" cy="476250"/>
          </a:xfrm>
          <a:prstGeom prst="rect">
            <a:avLst/>
          </a:prstGeom>
        </p:spPr>
        <p:txBody>
          <a:bodyPr anchor="b" anchorCtr="0"/>
          <a:lstStyle>
            <a:lvl1pPr>
              <a:defRPr lang="en-US" sz="1200" smtClean="0">
                <a:solidFill>
                  <a:schemeClr val="tx2"/>
                </a:solidFill>
                <a:latin typeface="+mn-lt"/>
                <a:ea typeface="+mn-lt"/>
                <a:cs typeface="+mn-lt"/>
              </a:defRPr>
            </a:lvl1pPr>
          </a:lstStyle>
          <a:p>
            <a:fld id="{26C3EB69-824A-45B3-8BD2-1B0FF4C462C3}" type="datetimeFigureOut">
              <a:rPr lang="en-US" smtClean="0"/>
              <a:pPr/>
              <a:t>7/25/2011</a:t>
            </a:fld>
            <a:endParaRPr lang="en-US"/>
          </a:p>
        </p:txBody>
      </p:sp>
      <p:sp>
        <p:nvSpPr>
          <p:cNvPr id="18" name="Rectangle 18"/>
          <p:cNvSpPr>
            <a:spLocks noGrp="1"/>
          </p:cNvSpPr>
          <p:nvPr>
            <p:ph type="ftr" sz="quarter" idx="3"/>
          </p:nvPr>
        </p:nvSpPr>
        <p:spPr>
          <a:xfrm>
            <a:off x="3124200" y="6245225"/>
            <a:ext cx="2895600" cy="476250"/>
          </a:xfrm>
          <a:prstGeom prst="rect">
            <a:avLst/>
          </a:prstGeom>
        </p:spPr>
        <p:txBody>
          <a:bodyPr anchor="b" anchorCtr="0"/>
          <a:lstStyle>
            <a:lvl1pPr algn="ctr">
              <a:defRPr lang="en-US" sz="1200" smtClean="0">
                <a:solidFill>
                  <a:schemeClr val="tx2"/>
                </a:solidFill>
                <a:latin typeface="+mn-lt"/>
                <a:ea typeface="+mn-lt"/>
                <a:cs typeface="+mn-lt"/>
              </a:defRPr>
            </a:lvl1pPr>
          </a:lstStyle>
          <a:p>
            <a:endParaRPr lang="en-US"/>
          </a:p>
        </p:txBody>
      </p:sp>
      <p:sp>
        <p:nvSpPr>
          <p:cNvPr id="13" name="Rectangle 15"/>
          <p:cNvSpPr>
            <a:spLocks noGrp="1"/>
          </p:cNvSpPr>
          <p:nvPr>
            <p:ph type="sldNum" sz="quarter" idx="4"/>
          </p:nvPr>
        </p:nvSpPr>
        <p:spPr>
          <a:xfrm>
            <a:off x="6553200" y="6245225"/>
            <a:ext cx="2133600" cy="476250"/>
          </a:xfrm>
          <a:prstGeom prst="rect">
            <a:avLst/>
          </a:prstGeom>
        </p:spPr>
        <p:txBody>
          <a:bodyPr anchor="b" anchorCtr="0"/>
          <a:lstStyle>
            <a:lvl1pPr algn="r">
              <a:defRPr lang="en-US" sz="1200" smtClean="0">
                <a:solidFill>
                  <a:schemeClr val="tx2"/>
                </a:solidFill>
                <a:latin typeface="+mn-lt"/>
                <a:ea typeface="+mn-lt"/>
                <a:cs typeface="+mn-lt"/>
              </a:defRPr>
            </a:lvl1pPr>
          </a:lstStyle>
          <a:p>
            <a:fld id="{D2E837C5-B7D2-4B1D-9FC6-E1074D7628B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defPPr>
        <a:defRPr sz="4400">
          <a:solidFill>
            <a:schemeClr val="tx2">
              <a:shade val="85000"/>
              <a:satMod val="150000"/>
            </a:schemeClr>
          </a:solidFill>
          <a:latin typeface="+mj-lt"/>
          <a:ea typeface="+mj-ea"/>
          <a:cs typeface="+mj-cs"/>
        </a:defRPr>
      </a:defPPr>
      <a:lvl1pPr algn="ctr" eaLnBrk="1" hangingPunct="1">
        <a:buNone/>
        <a:defRPr lang="en-US" sz="4800" b="1" strike="noStrike" kern="1200" baseline="0" dirty="0" smtClean="0">
          <a:solidFill>
            <a:schemeClr val="tx2">
              <a:shade val="85000"/>
              <a:satMod val="150000"/>
            </a:schemeClr>
          </a:solidFill>
          <a:effectLst>
            <a:outerShdw blurRad="63500" dist="38100" dir="8220000" algn="tl" rotWithShape="0">
              <a:srgbClr val="000000">
                <a:alpha val="30000"/>
              </a:srgbClr>
            </a:outerShdw>
          </a:effectLst>
          <a:latin typeface="+mj-lt"/>
          <a:ea typeface="+mj-lt"/>
          <a:cs typeface="+mj-lt"/>
        </a:defRPr>
      </a:lvl1pPr>
    </p:titleStyle>
    <p:bodyStyle>
      <a:defPPr>
        <a:defRPr>
          <a:solidFill>
            <a:schemeClr val="tx1"/>
          </a:solidFill>
          <a:latin typeface="+mn-lt"/>
          <a:ea typeface="+mn-ea"/>
          <a:cs typeface="+mn-cs"/>
        </a:defRPr>
      </a:defPPr>
      <a:lvl1pPr marL="0" indent="-274320" algn="l" eaLnBrk="1" hangingPunct="1">
        <a:buClr>
          <a:schemeClr val="accent1"/>
        </a:buClr>
        <a:buSzPct val="80000"/>
        <a:buFont typeface="Wingdings 2" pitchFamily="18" charset="2"/>
        <a:buChar char=""/>
        <a:defRPr sz="2800">
          <a:solidFill>
            <a:schemeClr val="tx1"/>
          </a:solidFill>
          <a:latin typeface="+mn-lt"/>
          <a:ea typeface="+mn-lt"/>
          <a:cs typeface="+mn-lt"/>
        </a:defRPr>
      </a:lvl1pPr>
      <a:lvl2pPr marL="557784" indent="-228600" algn="l" eaLnBrk="1" hangingPunct="1">
        <a:buClr>
          <a:schemeClr val="tx2"/>
        </a:buClr>
        <a:buFont typeface="Wingdings 2" pitchFamily="18" charset="2"/>
        <a:buChar char=""/>
        <a:defRPr sz="2200">
          <a:solidFill>
            <a:schemeClr val="tx1"/>
          </a:solidFill>
          <a:latin typeface="+mn-lt"/>
          <a:ea typeface="+mn-lt"/>
          <a:cs typeface="+mn-lt"/>
        </a:defRPr>
      </a:lvl2pPr>
      <a:lvl3pPr marL="813816" indent="-228600" algn="l" eaLnBrk="1" hangingPunct="1">
        <a:buClr>
          <a:schemeClr val="accent1"/>
        </a:buClr>
        <a:buFont typeface="Wingdings 2" pitchFamily="18" charset="2"/>
        <a:buChar char=""/>
        <a:defRPr sz="2000">
          <a:solidFill>
            <a:schemeClr val="tx1"/>
          </a:solidFill>
          <a:latin typeface="+mn-lt"/>
          <a:ea typeface="+mn-lt"/>
          <a:cs typeface="+mn-lt"/>
        </a:defRPr>
      </a:lvl3pPr>
      <a:lvl4pPr marL="1069848" indent="-228600" algn="l" eaLnBrk="1" hangingPunct="1">
        <a:buClr>
          <a:schemeClr val="tx2"/>
        </a:buClr>
        <a:buFont typeface="Wingdings 2" pitchFamily="18" charset="2"/>
        <a:buChar char=""/>
        <a:defRPr sz="1800">
          <a:solidFill>
            <a:schemeClr val="tx1"/>
          </a:solidFill>
          <a:latin typeface="+mn-lt"/>
          <a:ea typeface="+mn-lt"/>
          <a:cs typeface="+mn-lt"/>
        </a:defRPr>
      </a:lvl4pPr>
      <a:lvl5pPr marL="1316736" indent="-228600" algn="l" eaLnBrk="1" hangingPunct="1">
        <a:buClr>
          <a:schemeClr val="accent1"/>
        </a:buClr>
        <a:buFont typeface="Wingdings 2" pitchFamily="18" charset="2"/>
        <a:buChar char=""/>
        <a:defRPr sz="1800">
          <a:solidFill>
            <a:schemeClr val="tx1"/>
          </a:solidFill>
          <a:latin typeface="+mn-lt"/>
          <a:ea typeface="+mn-lt"/>
          <a:cs typeface="+mn-lt"/>
        </a:defRPr>
      </a:lvl5pPr>
      <a:lvl6pPr marL="1572768" indent="-228600" algn="l" eaLnBrk="1" hangingPunct="1">
        <a:buClr>
          <a:schemeClr val="tx2"/>
        </a:buClr>
        <a:buFont typeface="Wingdings 2" pitchFamily="18" charset="2"/>
        <a:buChar char=""/>
        <a:defRPr lang="en-US" sz="1600" baseline="0" smtClean="0">
          <a:latin typeface="+mn-lt"/>
        </a:defRPr>
      </a:lvl6pPr>
      <a:lvl7pPr marL="1819656" indent="-228600" algn="l" eaLnBrk="1" hangingPunct="1">
        <a:buClr>
          <a:schemeClr val="accent1"/>
        </a:buClr>
        <a:buFont typeface="Wingdings 2" pitchFamily="18" charset="2"/>
        <a:buChar char=""/>
        <a:defRPr lang="en-US" sz="1600" baseline="0" smtClean="0">
          <a:latin typeface="+mn-lt"/>
        </a:defRPr>
      </a:lvl7pPr>
      <a:lvl8pPr marL="2066544" indent="-228600" algn="l" eaLnBrk="1" hangingPunct="1">
        <a:buClr>
          <a:schemeClr val="tx2"/>
        </a:buClr>
        <a:buFont typeface="Wingdings 2" pitchFamily="18" charset="2"/>
        <a:buChar char=""/>
        <a:defRPr sz="1600" baseline="0">
          <a:latin typeface="+mn-lt"/>
        </a:defRPr>
      </a:lvl8pPr>
      <a:lvl9pPr marL="2313432" indent="-228600" algn="l" eaLnBrk="1" hangingPunct="1">
        <a:buClr>
          <a:schemeClr val="accent1"/>
        </a:buClr>
        <a:buFont typeface="Wingdings 2" pitchFamily="18" charset="2"/>
        <a:buChar char=""/>
        <a:defRPr sz="1400" baseline="0">
          <a:latin typeface="+mn-lt"/>
        </a:defRPr>
      </a:lvl9pPr>
    </p:bodyStyle>
    <p:otherStyle>
      <a:defPPr>
        <a:defRPr>
          <a:solidFill>
            <a:schemeClr val="tx1"/>
          </a:solidFill>
          <a:latin typeface="+mn-lt"/>
          <a:ea typeface="+mn-ea"/>
          <a:cs typeface="+mn-cs"/>
        </a:defRPr>
      </a:defPPr>
      <a:lvl1pPr marL="0" eaLnBrk="1" hangingPunct="1"/>
      <a:lvl2pPr marL="457200" eaLnBrk="1" hangingPunct="1"/>
      <a:lvl3pPr marL="914400" eaLnBrk="1" hangingPunct="1"/>
      <a:lvl4pPr marL="1371600" eaLnBrk="1" hangingPunct="1"/>
      <a:lvl5pPr marL="1828800" eaLnBrk="1" hangingPunct="1"/>
      <a:lvl6pPr marL="2286000" eaLnBrk="1" hangingPunct="1"/>
      <a:lvl7pPr marL="2743200" eaLnBrk="1" hangingPunct="1"/>
      <a:lvl8pPr marL="3200400" eaLnBrk="1" hangingPunct="1"/>
      <a:lvl9pPr marL="3657600" eaLnBrk="1" hangingPunct="1"/>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images.google.com/imgres?imgurl=www.cabq.gov/museum/graphics/rainstorm.jpg&amp;imgrefurl=http://www.cabq.gov/museum/releases/montenegro.links.html&amp;h=428&amp;w=438&amp;prev=/images?q=rainstorm&amp;svnum=10&amp;hl=en&amp;lr=&amp;ie=UTF-8" TargetMode="Externa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w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slide" Target="slide9.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 Id="rId9" Type="http://schemas.openxmlformats.org/officeDocument/2006/relationships/image" Target="../media/image26.jpeg"/></Relationships>
</file>

<file path=ppt/slides/_rels/slide1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image" Target="../media/image30.jpeg"/><Relationship Id="rId4" Type="http://schemas.openxmlformats.org/officeDocument/2006/relationships/image" Target="../media/image29.jpeg"/></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32.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35.jpeg"/><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21.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notesSlide" Target="../notesSlides/notesSlide7.xml"/><Relationship Id="rId7" Type="http://schemas.openxmlformats.org/officeDocument/2006/relationships/oleObject" Target="../embeddings/oleObject6.bin"/><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image" Target="file:///D:\slide%208.bmp" TargetMode="External"/><Relationship Id="rId5" Type="http://schemas.openxmlformats.org/officeDocument/2006/relationships/image" Target="../media/image39.png"/><Relationship Id="rId4" Type="http://schemas.openxmlformats.org/officeDocument/2006/relationships/oleObject" Target="../embeddings/oleObject5.bin"/><Relationship Id="rId9" Type="http://schemas.openxmlformats.org/officeDocument/2006/relationships/oleObject" Target="../embeddings/oleObject7.bin"/></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5.wmf"/><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images.google.com/imgres?imgurl=www.builderswebsource.com/images/drain.jpg&amp;imgrefurl=http://www.builderswebsource.com/techbriefs/drainage.htm&amp;h=150&amp;w=200&amp;prev=/images?q=drain+outlet&amp;svnum=10&amp;hl=en&amp;lr=&amp;ie=UTF-8" TargetMode="External"/><Relationship Id="rId2" Type="http://schemas.openxmlformats.org/officeDocument/2006/relationships/image" Target="../media/image47.jpeg"/><Relationship Id="rId1" Type="http://schemas.openxmlformats.org/officeDocument/2006/relationships/slideLayout" Target="../slideLayouts/slideLayout1.xml"/><Relationship Id="rId4" Type="http://schemas.openxmlformats.org/officeDocument/2006/relationships/image" Target="../media/image4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533400" y="457200"/>
            <a:ext cx="7696200" cy="4419600"/>
          </a:xfrm>
          <a:prstGeom prst="rect">
            <a:avLst/>
          </a:prstGeom>
          <a:solidFill>
            <a:srgbClr val="FFFFFF">
              <a:alpha val="67843"/>
            </a:srgbClr>
          </a:solidFill>
          <a:ln w="3175">
            <a:solidFill>
              <a:schemeClr val="tx1"/>
            </a:solidFill>
          </a:ln>
          <a:effectLst>
            <a:outerShdw blurRad="50800" dist="38100" dir="2700000" algn="tl" rotWithShape="0">
              <a:prstClr val="black">
                <a:alpha val="40000"/>
              </a:prstClr>
            </a:outerShdw>
          </a:effectLst>
        </p:spPr>
        <p:txBody>
          <a:bodyPr anchor="b">
            <a:normAutofit/>
            <a:scene3d>
              <a:camera prst="orthographicFront"/>
              <a:lightRig rig="soft" dir="t">
                <a:rot lat="0" lon="0" rev="2100000"/>
              </a:lightRig>
            </a:scene3d>
            <a:sp3d prstMaterial="matte">
              <a:bevelT w="38100" h="38100"/>
            </a:sp3d>
          </a:bodyPr>
          <a:lstStyle/>
          <a:p>
            <a:pPr algn="ctr">
              <a:defRPr/>
            </a:pPr>
            <a:r>
              <a:rPr lang="en-US" sz="4800" b="1" dirty="0">
                <a:solidFill>
                  <a:schemeClr val="tx2">
                    <a:shade val="85000"/>
                    <a:satMod val="150000"/>
                  </a:schemeClr>
                </a:solidFill>
                <a:effectLst>
                  <a:outerShdw blurRad="63500" dist="38100" dir="8220000" algn="tl" rotWithShape="0">
                    <a:srgbClr val="000000">
                      <a:alpha val="30000"/>
                    </a:srgbClr>
                  </a:outerShdw>
                </a:effectLst>
                <a:latin typeface="+mj-lt"/>
                <a:ea typeface="+mj-lt"/>
                <a:cs typeface="+mj-lt"/>
              </a:rPr>
              <a:t/>
            </a:r>
            <a:br>
              <a:rPr lang="en-US" sz="4800" b="1" dirty="0">
                <a:solidFill>
                  <a:schemeClr val="tx2">
                    <a:shade val="85000"/>
                    <a:satMod val="150000"/>
                  </a:schemeClr>
                </a:solidFill>
                <a:effectLst>
                  <a:outerShdw blurRad="63500" dist="38100" dir="8220000" algn="tl" rotWithShape="0">
                    <a:srgbClr val="000000">
                      <a:alpha val="30000"/>
                    </a:srgbClr>
                  </a:outerShdw>
                </a:effectLst>
                <a:latin typeface="+mj-lt"/>
                <a:ea typeface="+mj-lt"/>
                <a:cs typeface="+mj-lt"/>
              </a:rPr>
            </a:br>
            <a:r>
              <a:rPr lang="en-US" sz="4800" b="1" i="1" dirty="0" smtClean="0">
                <a:solidFill>
                  <a:schemeClr val="bg2">
                    <a:lumMod val="50000"/>
                  </a:schemeClr>
                </a:solidFill>
                <a:ea typeface="+mj-lt"/>
                <a:cs typeface="+mj-lt"/>
              </a:rPr>
              <a:t> </a:t>
            </a:r>
            <a:r>
              <a:rPr lang="en-US" sz="3600" b="1" i="1" dirty="0" smtClean="0">
                <a:solidFill>
                  <a:schemeClr val="accent6">
                    <a:lumMod val="75000"/>
                  </a:schemeClr>
                </a:solidFill>
                <a:ea typeface="+mj-lt"/>
                <a:cs typeface="+mj-lt"/>
              </a:rPr>
              <a:t>Cooperative Extension Service</a:t>
            </a:r>
          </a:p>
          <a:p>
            <a:pPr algn="ctr">
              <a:defRPr/>
            </a:pPr>
            <a:r>
              <a:rPr lang="en-US" sz="6000" b="1" i="1" dirty="0" smtClean="0">
                <a:solidFill>
                  <a:schemeClr val="accent6">
                    <a:lumMod val="50000"/>
                  </a:schemeClr>
                </a:solidFill>
                <a:effectLst>
                  <a:outerShdw blurRad="38100" dist="38100" dir="2700000" algn="tl">
                    <a:srgbClr val="000000">
                      <a:alpha val="43137"/>
                    </a:srgbClr>
                  </a:outerShdw>
                </a:effectLst>
                <a:ea typeface="+mj-lt"/>
                <a:cs typeface="+mj-lt"/>
              </a:rPr>
              <a:t>Stormwater Training</a:t>
            </a:r>
            <a:endParaRPr lang="en-US" sz="6000" b="1" dirty="0">
              <a:solidFill>
                <a:schemeClr val="accent6">
                  <a:lumMod val="50000"/>
                </a:schemeClr>
              </a:solidFill>
              <a:effectLst>
                <a:outerShdw blurRad="38100" dist="38100" dir="2700000" algn="tl">
                  <a:srgbClr val="000000">
                    <a:alpha val="43137"/>
                  </a:srgbClr>
                </a:outerShdw>
              </a:effectLst>
              <a:latin typeface="+mj-lt"/>
              <a:ea typeface="+mj-lt"/>
              <a:cs typeface="+mj-lt"/>
            </a:endParaRPr>
          </a:p>
          <a:p>
            <a:pPr algn="ctr" eaLnBrk="1" fontAlgn="auto" hangingPunct="1">
              <a:spcBef>
                <a:spcPts val="0"/>
              </a:spcBef>
              <a:spcAft>
                <a:spcPts val="0"/>
              </a:spcAft>
              <a:defRPr/>
            </a:pPr>
            <a:endParaRPr lang="en-US" sz="4800" dirty="0">
              <a:solidFill>
                <a:schemeClr val="tx2">
                  <a:shade val="85000"/>
                  <a:satMod val="150000"/>
                </a:schemeClr>
              </a:solidFill>
              <a:effectLst>
                <a:outerShdw blurRad="63500" dist="38100" dir="8220000" algn="tl" rotWithShape="0">
                  <a:srgbClr val="000000">
                    <a:alpha val="30000"/>
                  </a:srgbClr>
                </a:outerShdw>
              </a:effectLst>
              <a:latin typeface="+mj-lt"/>
              <a:ea typeface="+mj-lt"/>
              <a:cs typeface="+mj-lt"/>
            </a:endParaRPr>
          </a:p>
        </p:txBody>
      </p:sp>
      <p:sp>
        <p:nvSpPr>
          <p:cNvPr id="3" name="Subtitle 2"/>
          <p:cNvSpPr>
            <a:spLocks noGrp="1"/>
          </p:cNvSpPr>
          <p:nvPr>
            <p:ph type="subTitle" idx="1"/>
          </p:nvPr>
        </p:nvSpPr>
        <p:spPr>
          <a:xfrm>
            <a:off x="914400" y="5105400"/>
            <a:ext cx="7010400" cy="1143000"/>
          </a:xfrm>
        </p:spPr>
        <p:txBody>
          <a:bodyPr/>
          <a:lstStyle/>
          <a:p>
            <a:pPr>
              <a:spcAft>
                <a:spcPts val="600"/>
              </a:spcAft>
            </a:pPr>
            <a:r>
              <a:rPr b="1" smtClean="0"/>
              <a:t>Katie Teague</a:t>
            </a:r>
          </a:p>
          <a:p>
            <a:pPr>
              <a:spcAft>
                <a:spcPts val="600"/>
              </a:spcAft>
            </a:pPr>
            <a:r>
              <a:rPr sz="2400" i="1" smtClean="0"/>
              <a:t>County Extension Agent- Agriculture/Water Quality</a:t>
            </a:r>
            <a:endParaRPr lang="en-US" sz="2400" i="1" dirty="0"/>
          </a:p>
        </p:txBody>
      </p:sp>
      <p:pic>
        <p:nvPicPr>
          <p:cNvPr id="4" name="Picture 3" descr="Division logo - vertical.jpg"/>
          <p:cNvPicPr>
            <a:picLocks noChangeAspect="1"/>
          </p:cNvPicPr>
          <p:nvPr/>
        </p:nvPicPr>
        <p:blipFill>
          <a:blip r:embed="rId2" cstate="print"/>
          <a:stretch>
            <a:fillRect/>
          </a:stretch>
        </p:blipFill>
        <p:spPr>
          <a:xfrm>
            <a:off x="3124200" y="1143000"/>
            <a:ext cx="2456371" cy="1295400"/>
          </a:xfrm>
          <a:prstGeom prst="rect">
            <a:avLst/>
          </a:prstGeom>
          <a:ln w="3175">
            <a:solidFill>
              <a:schemeClr val="accent6">
                <a:lumMod val="50000"/>
              </a:schemeClr>
            </a:solidFill>
          </a:ln>
        </p:spPr>
      </p:pic>
      <p:pic>
        <p:nvPicPr>
          <p:cNvPr id="7" name="Picture 4" descr="C:\Documents and Settings\Katie.EXTSVC\My Documents\My Pictures\Microsoft Clip Organizer\na00269_.wmf"/>
          <p:cNvPicPr>
            <a:picLocks noChangeAspect="1" noChangeArrowheads="1"/>
          </p:cNvPicPr>
          <p:nvPr/>
        </p:nvPicPr>
        <p:blipFill>
          <a:blip r:embed="rId3" cstate="print"/>
          <a:srcRect/>
          <a:stretch>
            <a:fillRect/>
          </a:stretch>
        </p:blipFill>
        <p:spPr bwMode="auto">
          <a:xfrm>
            <a:off x="7067550" y="0"/>
            <a:ext cx="2076450" cy="1735138"/>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a:xfrm>
            <a:off x="1676400" y="457200"/>
            <a:ext cx="5181600" cy="838200"/>
          </a:xfrm>
        </p:spPr>
        <p:txBody>
          <a:bodyPr>
            <a:normAutofit/>
          </a:bodyPr>
          <a:lstStyle/>
          <a:p>
            <a:pPr algn="ctr"/>
            <a:r>
              <a:rPr lang="en-US" dirty="0">
                <a:solidFill>
                  <a:schemeClr val="accent6">
                    <a:lumMod val="50000"/>
                  </a:schemeClr>
                </a:solidFill>
                <a:effectLst/>
              </a:rPr>
              <a:t>What is Extension?</a:t>
            </a:r>
          </a:p>
        </p:txBody>
      </p:sp>
      <p:sp>
        <p:nvSpPr>
          <p:cNvPr id="1027" name="Text Box 3"/>
          <p:cNvSpPr txBox="1">
            <a:spLocks noChangeArrowheads="1"/>
          </p:cNvSpPr>
          <p:nvPr/>
        </p:nvSpPr>
        <p:spPr bwMode="auto">
          <a:xfrm>
            <a:off x="838200" y="1676400"/>
            <a:ext cx="6858000" cy="3970318"/>
          </a:xfrm>
          <a:prstGeom prst="rect">
            <a:avLst/>
          </a:prstGeom>
          <a:noFill/>
          <a:ln w="9525">
            <a:noFill/>
            <a:miter lim="800000"/>
            <a:headEnd/>
            <a:tailEnd/>
          </a:ln>
          <a:effectLst/>
        </p:spPr>
        <p:txBody>
          <a:bodyPr wrap="square">
            <a:spAutoFit/>
          </a:bodyPr>
          <a:lstStyle/>
          <a:p>
            <a:pPr>
              <a:buClr>
                <a:schemeClr val="accent6">
                  <a:lumMod val="50000"/>
                </a:schemeClr>
              </a:buClr>
              <a:buFont typeface="Wingdings 2" pitchFamily="18" charset="2"/>
              <a:buChar char="ê"/>
            </a:pPr>
            <a:r>
              <a:rPr lang="en-US" sz="2800" dirty="0" smtClean="0">
                <a:solidFill>
                  <a:schemeClr val="accent6">
                    <a:lumMod val="75000"/>
                  </a:schemeClr>
                </a:solidFill>
                <a:latin typeface="Tahoma" pitchFamily="34" charset="0"/>
              </a:rPr>
              <a:t> Division </a:t>
            </a:r>
            <a:r>
              <a:rPr lang="en-US" sz="2800" dirty="0">
                <a:solidFill>
                  <a:schemeClr val="accent6">
                    <a:lumMod val="75000"/>
                  </a:schemeClr>
                </a:solidFill>
                <a:latin typeface="Tahoma" pitchFamily="34" charset="0"/>
              </a:rPr>
              <a:t>of the Land-Grant Universities</a:t>
            </a:r>
          </a:p>
          <a:p>
            <a:pPr lvl="1">
              <a:buClr>
                <a:schemeClr val="accent6">
                  <a:lumMod val="50000"/>
                </a:schemeClr>
              </a:buClr>
            </a:pPr>
            <a:r>
              <a:rPr lang="en-US" sz="2800" dirty="0">
                <a:solidFill>
                  <a:schemeClr val="accent6">
                    <a:lumMod val="75000"/>
                  </a:schemeClr>
                </a:solidFill>
                <a:latin typeface="Tahoma" pitchFamily="34" charset="0"/>
              </a:rPr>
              <a:t> located in all 50 states &amp; Puerto Rico</a:t>
            </a:r>
          </a:p>
          <a:p>
            <a:pPr lvl="1">
              <a:buClr>
                <a:schemeClr val="accent6">
                  <a:lumMod val="50000"/>
                </a:schemeClr>
              </a:buClr>
              <a:buFont typeface="Wingdings 2" pitchFamily="18" charset="2"/>
              <a:buNone/>
            </a:pPr>
            <a:endParaRPr lang="en-US" sz="2800" dirty="0">
              <a:solidFill>
                <a:schemeClr val="accent6">
                  <a:lumMod val="75000"/>
                </a:schemeClr>
              </a:solidFill>
              <a:latin typeface="Tahoma" pitchFamily="34" charset="0"/>
            </a:endParaRPr>
          </a:p>
          <a:p>
            <a:pPr>
              <a:buClr>
                <a:schemeClr val="accent6">
                  <a:lumMod val="50000"/>
                </a:schemeClr>
              </a:buClr>
              <a:buFont typeface="Wingdings 2" pitchFamily="18" charset="2"/>
              <a:buChar char="ê"/>
            </a:pPr>
            <a:r>
              <a:rPr lang="en-US" sz="2800" dirty="0" smtClean="0">
                <a:solidFill>
                  <a:schemeClr val="accent6">
                    <a:lumMod val="75000"/>
                  </a:schemeClr>
                </a:solidFill>
                <a:latin typeface="Tahoma" pitchFamily="34" charset="0"/>
              </a:rPr>
              <a:t> “</a:t>
            </a:r>
            <a:r>
              <a:rPr lang="en-US" sz="2800" dirty="0">
                <a:solidFill>
                  <a:schemeClr val="accent6">
                    <a:lumMod val="75000"/>
                  </a:schemeClr>
                </a:solidFill>
                <a:latin typeface="Tahoma" pitchFamily="34" charset="0"/>
              </a:rPr>
              <a:t>Cooperative” effort</a:t>
            </a:r>
          </a:p>
          <a:p>
            <a:pPr lvl="1">
              <a:buClr>
                <a:schemeClr val="accent6">
                  <a:lumMod val="50000"/>
                </a:schemeClr>
              </a:buClr>
            </a:pPr>
            <a:r>
              <a:rPr lang="en-US" sz="2800" dirty="0">
                <a:solidFill>
                  <a:schemeClr val="accent6">
                    <a:lumMod val="75000"/>
                  </a:schemeClr>
                </a:solidFill>
                <a:latin typeface="Tahoma" pitchFamily="34" charset="0"/>
              </a:rPr>
              <a:t> Federal, State &amp; county partnership</a:t>
            </a:r>
          </a:p>
          <a:p>
            <a:pPr lvl="1">
              <a:buClr>
                <a:schemeClr val="accent6">
                  <a:lumMod val="50000"/>
                </a:schemeClr>
              </a:buClr>
              <a:buFont typeface="Wingdings 2" pitchFamily="18" charset="2"/>
              <a:buNone/>
            </a:pPr>
            <a:endParaRPr lang="en-US" sz="2800" dirty="0">
              <a:solidFill>
                <a:schemeClr val="accent6">
                  <a:lumMod val="75000"/>
                </a:schemeClr>
              </a:solidFill>
              <a:latin typeface="Tahoma" pitchFamily="34" charset="0"/>
            </a:endParaRPr>
          </a:p>
          <a:p>
            <a:pPr>
              <a:buClr>
                <a:schemeClr val="accent6">
                  <a:lumMod val="50000"/>
                </a:schemeClr>
              </a:buClr>
              <a:buFont typeface="Wingdings 2" pitchFamily="18" charset="2"/>
              <a:buChar char="ê"/>
            </a:pPr>
            <a:r>
              <a:rPr lang="en-US" sz="2800" b="1" dirty="0" smtClean="0">
                <a:solidFill>
                  <a:schemeClr val="accent6">
                    <a:lumMod val="75000"/>
                  </a:schemeClr>
                </a:solidFill>
                <a:latin typeface="Tahoma" pitchFamily="34" charset="0"/>
              </a:rPr>
              <a:t>  </a:t>
            </a:r>
            <a:r>
              <a:rPr lang="en-US" sz="2800" b="1" u="sng" dirty="0">
                <a:solidFill>
                  <a:schemeClr val="accent6">
                    <a:lumMod val="75000"/>
                  </a:schemeClr>
                </a:solidFill>
                <a:latin typeface="Tahoma" pitchFamily="34" charset="0"/>
              </a:rPr>
              <a:t>Outreach &amp; Education</a:t>
            </a:r>
          </a:p>
          <a:p>
            <a:pPr lvl="1">
              <a:buClr>
                <a:schemeClr val="accent6">
                  <a:lumMod val="50000"/>
                </a:schemeClr>
              </a:buClr>
              <a:buFont typeface="Wingdings 2" pitchFamily="18" charset="2"/>
              <a:buChar char="­"/>
            </a:pPr>
            <a:r>
              <a:rPr lang="en-US" sz="2800" dirty="0">
                <a:solidFill>
                  <a:schemeClr val="accent6">
                    <a:lumMod val="75000"/>
                  </a:schemeClr>
                </a:solidFill>
                <a:latin typeface="Tahoma" pitchFamily="34" charset="0"/>
              </a:rPr>
              <a:t> provide informal public education</a:t>
            </a:r>
          </a:p>
          <a:p>
            <a:pPr lvl="1">
              <a:buClr>
                <a:schemeClr val="accent6">
                  <a:lumMod val="50000"/>
                </a:schemeClr>
              </a:buClr>
              <a:buFont typeface="Wingdings 2" pitchFamily="18" charset="2"/>
              <a:buChar char="­"/>
            </a:pPr>
            <a:r>
              <a:rPr lang="en-US" sz="2800" dirty="0">
                <a:solidFill>
                  <a:schemeClr val="accent6">
                    <a:lumMod val="75000"/>
                  </a:schemeClr>
                </a:solidFill>
                <a:latin typeface="Tahoma" pitchFamily="34" charset="0"/>
              </a:rPr>
              <a:t> relay research information </a:t>
            </a:r>
          </a:p>
        </p:txBody>
      </p:sp>
      <p:pic>
        <p:nvPicPr>
          <p:cNvPr id="4" name="Picture 3" descr="Division logo - vertical.jpg"/>
          <p:cNvPicPr>
            <a:picLocks noChangeAspect="1"/>
          </p:cNvPicPr>
          <p:nvPr/>
        </p:nvPicPr>
        <p:blipFill>
          <a:blip r:embed="rId2" cstate="print"/>
          <a:stretch>
            <a:fillRect/>
          </a:stretch>
        </p:blipFill>
        <p:spPr>
          <a:xfrm>
            <a:off x="6858000" y="5562600"/>
            <a:ext cx="2022894" cy="1066800"/>
          </a:xfrm>
          <a:prstGeom prst="rect">
            <a:avLst/>
          </a:prstGeom>
          <a:ln w="317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Effect transition="in" filter="dissolve">
                                      <p:cBhvr>
                                        <p:cTn id="7" dur="500"/>
                                        <p:tgtEl>
                                          <p:spTgt spid="1027">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027">
                                            <p:txEl>
                                              <p:pRg st="1" end="1"/>
                                            </p:txEl>
                                          </p:spTgt>
                                        </p:tgtEl>
                                        <p:attrNameLst>
                                          <p:attrName>style.visibility</p:attrName>
                                        </p:attrNameLst>
                                      </p:cBhvr>
                                      <p:to>
                                        <p:strVal val="visible"/>
                                      </p:to>
                                    </p:set>
                                    <p:animEffect transition="in" filter="dissolve">
                                      <p:cBhvr>
                                        <p:cTn id="10" dur="500"/>
                                        <p:tgtEl>
                                          <p:spTgt spid="102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027">
                                            <p:txEl>
                                              <p:pRg st="3" end="3"/>
                                            </p:txEl>
                                          </p:spTgt>
                                        </p:tgtEl>
                                        <p:attrNameLst>
                                          <p:attrName>style.visibility</p:attrName>
                                        </p:attrNameLst>
                                      </p:cBhvr>
                                      <p:to>
                                        <p:strVal val="visible"/>
                                      </p:to>
                                    </p:set>
                                    <p:animEffect transition="in" filter="dissolve">
                                      <p:cBhvr>
                                        <p:cTn id="15" dur="500"/>
                                        <p:tgtEl>
                                          <p:spTgt spid="1027">
                                            <p:txEl>
                                              <p:pRg st="3" end="3"/>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027">
                                            <p:txEl>
                                              <p:pRg st="4" end="4"/>
                                            </p:txEl>
                                          </p:spTgt>
                                        </p:tgtEl>
                                        <p:attrNameLst>
                                          <p:attrName>style.visibility</p:attrName>
                                        </p:attrNameLst>
                                      </p:cBhvr>
                                      <p:to>
                                        <p:strVal val="visible"/>
                                      </p:to>
                                    </p:set>
                                    <p:animEffect transition="in" filter="dissolve">
                                      <p:cBhvr>
                                        <p:cTn id="18" dur="500"/>
                                        <p:tgtEl>
                                          <p:spTgt spid="1027">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027">
                                            <p:txEl>
                                              <p:pRg st="6" end="6"/>
                                            </p:txEl>
                                          </p:spTgt>
                                        </p:tgtEl>
                                        <p:attrNameLst>
                                          <p:attrName>style.visibility</p:attrName>
                                        </p:attrNameLst>
                                      </p:cBhvr>
                                      <p:to>
                                        <p:strVal val="visible"/>
                                      </p:to>
                                    </p:set>
                                    <p:animEffect transition="in" filter="dissolve">
                                      <p:cBhvr>
                                        <p:cTn id="23" dur="500"/>
                                        <p:tgtEl>
                                          <p:spTgt spid="1027">
                                            <p:txEl>
                                              <p:pRg st="6" end="6"/>
                                            </p:txEl>
                                          </p:spTgt>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027">
                                            <p:txEl>
                                              <p:pRg st="7" end="7"/>
                                            </p:txEl>
                                          </p:spTgt>
                                        </p:tgtEl>
                                        <p:attrNameLst>
                                          <p:attrName>style.visibility</p:attrName>
                                        </p:attrNameLst>
                                      </p:cBhvr>
                                      <p:to>
                                        <p:strVal val="visible"/>
                                      </p:to>
                                    </p:set>
                                    <p:animEffect transition="in" filter="dissolve">
                                      <p:cBhvr>
                                        <p:cTn id="26" dur="500"/>
                                        <p:tgtEl>
                                          <p:spTgt spid="1027">
                                            <p:txEl>
                                              <p:pRg st="7" end="7"/>
                                            </p:txEl>
                                          </p:spTgt>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1027">
                                            <p:txEl>
                                              <p:pRg st="8" end="8"/>
                                            </p:txEl>
                                          </p:spTgt>
                                        </p:tgtEl>
                                        <p:attrNameLst>
                                          <p:attrName>style.visibility</p:attrName>
                                        </p:attrNameLst>
                                      </p:cBhvr>
                                      <p:to>
                                        <p:strVal val="visible"/>
                                      </p:to>
                                    </p:set>
                                    <p:animEffect transition="in" filter="dissolve">
                                      <p:cBhvr>
                                        <p:cTn id="29" dur="500"/>
                                        <p:tgtEl>
                                          <p:spTgt spid="102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Down Arrow Callout 11"/>
          <p:cNvSpPr/>
          <p:nvPr/>
        </p:nvSpPr>
        <p:spPr>
          <a:xfrm>
            <a:off x="381000" y="3657600"/>
            <a:ext cx="8458200" cy="1219200"/>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2" name="Rectangle 2"/>
          <p:cNvSpPr>
            <a:spLocks noGrp="1" noChangeArrowheads="1"/>
          </p:cNvSpPr>
          <p:nvPr>
            <p:ph type="ctrTitle"/>
          </p:nvPr>
        </p:nvSpPr>
        <p:spPr>
          <a:xfrm>
            <a:off x="3505200" y="1600200"/>
            <a:ext cx="5257800" cy="1143000"/>
          </a:xfrm>
        </p:spPr>
        <p:txBody>
          <a:bodyPr/>
          <a:lstStyle/>
          <a:p>
            <a:pPr algn="l"/>
            <a:r>
              <a:rPr lang="en-US" sz="4400" dirty="0">
                <a:solidFill>
                  <a:schemeClr val="accent6">
                    <a:lumMod val="50000"/>
                  </a:schemeClr>
                </a:solidFill>
              </a:rPr>
              <a:t>NWA Regional</a:t>
            </a:r>
            <a:br>
              <a:rPr lang="en-US" sz="4400" dirty="0">
                <a:solidFill>
                  <a:schemeClr val="accent6">
                    <a:lumMod val="50000"/>
                  </a:schemeClr>
                </a:solidFill>
              </a:rPr>
            </a:br>
            <a:r>
              <a:rPr lang="en-US" sz="4400" dirty="0" smtClean="0">
                <a:solidFill>
                  <a:schemeClr val="accent6">
                    <a:lumMod val="50000"/>
                  </a:schemeClr>
                </a:solidFill>
              </a:rPr>
              <a:t>Stormwater</a:t>
            </a:r>
            <a:r>
              <a:rPr lang="en-US" sz="4400" dirty="0">
                <a:solidFill>
                  <a:schemeClr val="accent6">
                    <a:lumMod val="50000"/>
                  </a:schemeClr>
                </a:solidFill>
              </a:rPr>
              <a:t/>
            </a:r>
            <a:br>
              <a:rPr lang="en-US" sz="4400" dirty="0">
                <a:solidFill>
                  <a:schemeClr val="accent6">
                    <a:lumMod val="50000"/>
                  </a:schemeClr>
                </a:solidFill>
              </a:rPr>
            </a:br>
            <a:r>
              <a:rPr lang="en-US" sz="4400" dirty="0">
                <a:solidFill>
                  <a:schemeClr val="accent6">
                    <a:lumMod val="50000"/>
                  </a:schemeClr>
                </a:solidFill>
              </a:rPr>
              <a:t>Education Program</a:t>
            </a:r>
          </a:p>
        </p:txBody>
      </p:sp>
      <p:sp>
        <p:nvSpPr>
          <p:cNvPr id="5123" name="Rectangle 3"/>
          <p:cNvSpPr>
            <a:spLocks noGrp="1" noChangeArrowheads="1"/>
          </p:cNvSpPr>
          <p:nvPr>
            <p:ph type="subTitle" idx="1"/>
          </p:nvPr>
        </p:nvSpPr>
        <p:spPr>
          <a:xfrm>
            <a:off x="228600" y="3886200"/>
            <a:ext cx="8686800" cy="685800"/>
          </a:xfrm>
        </p:spPr>
        <p:txBody>
          <a:bodyPr/>
          <a:lstStyle/>
          <a:p>
            <a:pPr>
              <a:lnSpc>
                <a:spcPct val="70000"/>
              </a:lnSpc>
            </a:pPr>
            <a:r>
              <a:rPr lang="en-US" sz="2800" b="1" dirty="0">
                <a:solidFill>
                  <a:schemeClr val="bg1"/>
                </a:solidFill>
              </a:rPr>
              <a:t>University of Arkansas Cooperative Extension Service</a:t>
            </a:r>
          </a:p>
        </p:txBody>
      </p:sp>
      <p:pic>
        <p:nvPicPr>
          <p:cNvPr id="5124" name="Picture 4" descr="http://images.google.com/images?q=tbn:zHiMANy0_v8C:www.cabq.gov/museum/graphics/rainstorm.jpg">
            <a:hlinkClick r:id="rId2"/>
          </p:cNvPr>
          <p:cNvPicPr>
            <a:picLocks noChangeAspect="1" noChangeArrowheads="1"/>
          </p:cNvPicPr>
          <p:nvPr/>
        </p:nvPicPr>
        <p:blipFill>
          <a:blip r:embed="rId3" cstate="print"/>
          <a:srcRect/>
          <a:stretch>
            <a:fillRect/>
          </a:stretch>
        </p:blipFill>
        <p:spPr bwMode="auto">
          <a:xfrm>
            <a:off x="304800" y="457200"/>
            <a:ext cx="2895600" cy="2847975"/>
          </a:xfrm>
          <a:prstGeom prst="rect">
            <a:avLst/>
          </a:prstGeom>
          <a:ln>
            <a:noFill/>
          </a:ln>
          <a:effectLst>
            <a:outerShdw blurRad="292100" dist="139700" dir="2700000" algn="tl" rotWithShape="0">
              <a:srgbClr val="333333">
                <a:alpha val="65000"/>
              </a:srgbClr>
            </a:outerShdw>
          </a:effectLst>
        </p:spPr>
      </p:pic>
      <p:sp>
        <p:nvSpPr>
          <p:cNvPr id="5125" name="Text Box 5"/>
          <p:cNvSpPr txBox="1">
            <a:spLocks noChangeArrowheads="1"/>
          </p:cNvSpPr>
          <p:nvPr/>
        </p:nvSpPr>
        <p:spPr bwMode="auto">
          <a:xfrm>
            <a:off x="3581400" y="2895600"/>
            <a:ext cx="2844048" cy="523220"/>
          </a:xfrm>
          <a:prstGeom prst="rect">
            <a:avLst/>
          </a:prstGeom>
          <a:noFill/>
          <a:ln w="9525">
            <a:noFill/>
            <a:miter lim="800000"/>
            <a:headEnd/>
            <a:tailEnd/>
          </a:ln>
          <a:effectLst/>
        </p:spPr>
        <p:txBody>
          <a:bodyPr wrap="none">
            <a:spAutoFit/>
          </a:bodyPr>
          <a:lstStyle/>
          <a:p>
            <a:r>
              <a:rPr lang="en-US" sz="2800" i="1" dirty="0" smtClean="0">
                <a:solidFill>
                  <a:schemeClr val="accent6">
                    <a:lumMod val="75000"/>
                  </a:schemeClr>
                </a:solidFill>
              </a:rPr>
              <a:t>Since July 2004…</a:t>
            </a:r>
            <a:endParaRPr lang="en-US" sz="2800" i="1" dirty="0">
              <a:solidFill>
                <a:schemeClr val="accent6">
                  <a:lumMod val="75000"/>
                </a:schemeClr>
              </a:solidFill>
            </a:endParaRPr>
          </a:p>
        </p:txBody>
      </p:sp>
      <p:sp>
        <p:nvSpPr>
          <p:cNvPr id="7" name="TextBox 6"/>
          <p:cNvSpPr txBox="1"/>
          <p:nvPr/>
        </p:nvSpPr>
        <p:spPr>
          <a:xfrm>
            <a:off x="685800" y="5029200"/>
            <a:ext cx="7848600" cy="1569660"/>
          </a:xfrm>
          <a:prstGeom prst="rect">
            <a:avLst/>
          </a:prstGeom>
          <a:noFill/>
        </p:spPr>
        <p:txBody>
          <a:bodyPr wrap="square" rtlCol="0">
            <a:spAutoFit/>
          </a:bodyPr>
          <a:lstStyle/>
          <a:p>
            <a:pPr algn="ctr"/>
            <a:r>
              <a:rPr lang="en-US" sz="3200" b="1" dirty="0" smtClean="0">
                <a:solidFill>
                  <a:schemeClr val="accent6">
                    <a:lumMod val="50000"/>
                  </a:schemeClr>
                </a:solidFill>
              </a:rPr>
              <a:t>12 Cities</a:t>
            </a:r>
          </a:p>
          <a:p>
            <a:pPr algn="ctr"/>
            <a:r>
              <a:rPr lang="en-US" sz="3200" b="1" dirty="0" smtClean="0">
                <a:solidFill>
                  <a:schemeClr val="accent6">
                    <a:lumMod val="50000"/>
                  </a:schemeClr>
                </a:solidFill>
              </a:rPr>
              <a:t>Benton and Washington Counties</a:t>
            </a:r>
          </a:p>
          <a:p>
            <a:pPr algn="ctr"/>
            <a:r>
              <a:rPr lang="en-US" sz="3200" b="1" dirty="0" smtClean="0">
                <a:solidFill>
                  <a:schemeClr val="accent6">
                    <a:lumMod val="50000"/>
                  </a:schemeClr>
                </a:solidFill>
              </a:rPr>
              <a:t>U of A – Fayetteville Campus</a:t>
            </a:r>
            <a:endParaRPr lang="en-US" sz="3200" b="1" dirty="0">
              <a:solidFill>
                <a:schemeClr val="accent6">
                  <a:lumMod val="50000"/>
                </a:schemeClr>
              </a:solidFill>
            </a:endParaRPr>
          </a:p>
        </p:txBody>
      </p:sp>
      <p:pic>
        <p:nvPicPr>
          <p:cNvPr id="13" name="Picture 12" descr="NWA.jpg"/>
          <p:cNvPicPr>
            <a:picLocks noChangeAspect="1"/>
          </p:cNvPicPr>
          <p:nvPr/>
        </p:nvPicPr>
        <p:blipFill>
          <a:blip r:embed="rId4" cstate="print"/>
          <a:stretch>
            <a:fillRect/>
          </a:stretch>
        </p:blipFill>
        <p:spPr>
          <a:xfrm>
            <a:off x="7391400" y="152400"/>
            <a:ext cx="1600200" cy="1095923"/>
          </a:xfrm>
          <a:prstGeom prst="rect">
            <a:avLst/>
          </a:prstGeom>
          <a:ln w="3175">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3"/>
          <p:cNvSpPr txBox="1">
            <a:spLocks noChangeArrowheads="1"/>
          </p:cNvSpPr>
          <p:nvPr/>
        </p:nvSpPr>
        <p:spPr bwMode="auto">
          <a:xfrm>
            <a:off x="0" y="2971800"/>
            <a:ext cx="9144000" cy="3721019"/>
          </a:xfrm>
          <a:prstGeom prst="rect">
            <a:avLst/>
          </a:prstGeom>
          <a:noFill/>
          <a:ln w="12700" cap="sq">
            <a:noFill/>
            <a:miter lim="800000"/>
            <a:headEnd type="none" w="sm" len="sm"/>
            <a:tailEnd type="none" w="sm" len="sm"/>
          </a:ln>
          <a:effectLst/>
        </p:spPr>
        <p:txBody>
          <a:bodyPr wrap="square">
            <a:spAutoFit/>
          </a:bodyPr>
          <a:lstStyle/>
          <a:p>
            <a:pPr lvl="1">
              <a:lnSpc>
                <a:spcPct val="90000"/>
              </a:lnSpc>
              <a:spcBef>
                <a:spcPct val="45000"/>
              </a:spcBef>
              <a:buClr>
                <a:schemeClr val="accent6">
                  <a:lumMod val="50000"/>
                </a:schemeClr>
              </a:buClr>
              <a:buFont typeface="Arial" pitchFamily="34" charset="0"/>
              <a:buChar char="•"/>
            </a:pPr>
            <a:r>
              <a:rPr lang="en-US" sz="2800" b="1" dirty="0">
                <a:solidFill>
                  <a:schemeClr val="bg1"/>
                </a:solidFill>
              </a:rPr>
              <a:t>  </a:t>
            </a:r>
            <a:r>
              <a:rPr lang="en-US" sz="2800" b="1" dirty="0">
                <a:solidFill>
                  <a:schemeClr val="accent6">
                    <a:lumMod val="75000"/>
                  </a:schemeClr>
                </a:solidFill>
              </a:rPr>
              <a:t>Educating each other about </a:t>
            </a:r>
            <a:r>
              <a:rPr lang="en-US" sz="2800" b="1" dirty="0" smtClean="0">
                <a:solidFill>
                  <a:schemeClr val="accent6">
                    <a:lumMod val="75000"/>
                  </a:schemeClr>
                </a:solidFill>
              </a:rPr>
              <a:t>stormwater</a:t>
            </a:r>
            <a:endParaRPr lang="en-US" sz="2800" b="1" dirty="0">
              <a:solidFill>
                <a:schemeClr val="accent6">
                  <a:lumMod val="75000"/>
                </a:schemeClr>
              </a:solidFill>
            </a:endParaRPr>
          </a:p>
          <a:p>
            <a:pPr lvl="1">
              <a:lnSpc>
                <a:spcPct val="90000"/>
              </a:lnSpc>
              <a:spcBef>
                <a:spcPct val="45000"/>
              </a:spcBef>
              <a:buClr>
                <a:schemeClr val="accent6">
                  <a:lumMod val="50000"/>
                </a:schemeClr>
              </a:buClr>
              <a:buFont typeface="Arial" pitchFamily="34" charset="0"/>
              <a:buChar char="•"/>
            </a:pPr>
            <a:r>
              <a:rPr lang="en-US" sz="2800" b="1" dirty="0">
                <a:solidFill>
                  <a:schemeClr val="accent6">
                    <a:lumMod val="75000"/>
                  </a:schemeClr>
                </a:solidFill>
              </a:rPr>
              <a:t>  Reducing the financial cost for </a:t>
            </a:r>
            <a:r>
              <a:rPr lang="en-US" sz="2800" b="1" dirty="0" smtClean="0">
                <a:solidFill>
                  <a:schemeClr val="accent6">
                    <a:lumMod val="75000"/>
                  </a:schemeClr>
                </a:solidFill>
              </a:rPr>
              <a:t>implementing mandated stormwater control </a:t>
            </a:r>
            <a:r>
              <a:rPr lang="en-US" sz="2800" b="1" dirty="0">
                <a:solidFill>
                  <a:schemeClr val="accent6">
                    <a:lumMod val="75000"/>
                  </a:schemeClr>
                </a:solidFill>
              </a:rPr>
              <a:t>measures </a:t>
            </a:r>
          </a:p>
          <a:p>
            <a:pPr lvl="1">
              <a:lnSpc>
                <a:spcPct val="90000"/>
              </a:lnSpc>
              <a:spcBef>
                <a:spcPct val="45000"/>
              </a:spcBef>
              <a:buClr>
                <a:schemeClr val="accent6">
                  <a:lumMod val="50000"/>
                </a:schemeClr>
              </a:buClr>
              <a:buFont typeface="Arial" pitchFamily="34" charset="0"/>
              <a:buChar char="•"/>
            </a:pPr>
            <a:r>
              <a:rPr lang="en-US" sz="2800" b="1" dirty="0">
                <a:solidFill>
                  <a:schemeClr val="accent6">
                    <a:lumMod val="75000"/>
                  </a:schemeClr>
                </a:solidFill>
              </a:rPr>
              <a:t>  Increasing the effectiveness of public education and participation programs</a:t>
            </a:r>
          </a:p>
          <a:p>
            <a:pPr lvl="1">
              <a:lnSpc>
                <a:spcPct val="90000"/>
              </a:lnSpc>
              <a:spcBef>
                <a:spcPct val="45000"/>
              </a:spcBef>
              <a:buClr>
                <a:schemeClr val="accent6">
                  <a:lumMod val="50000"/>
                </a:schemeClr>
              </a:buClr>
              <a:buFont typeface="Arial" pitchFamily="34" charset="0"/>
              <a:buChar char="•"/>
            </a:pPr>
            <a:r>
              <a:rPr lang="en-US" sz="2800" b="1" dirty="0">
                <a:solidFill>
                  <a:schemeClr val="accent6">
                    <a:lumMod val="75000"/>
                  </a:schemeClr>
                </a:solidFill>
              </a:rPr>
              <a:t>  Protecting water quality on a regional basis</a:t>
            </a:r>
            <a:r>
              <a:rPr lang="en-US" sz="3600" dirty="0">
                <a:solidFill>
                  <a:schemeClr val="bg1"/>
                </a:solidFill>
              </a:rPr>
              <a:t>	</a:t>
            </a:r>
          </a:p>
          <a:p>
            <a:endParaRPr lang="en-US" sz="3600" dirty="0">
              <a:solidFill>
                <a:schemeClr val="bg1"/>
              </a:solidFill>
            </a:endParaRPr>
          </a:p>
        </p:txBody>
      </p:sp>
      <p:pic>
        <p:nvPicPr>
          <p:cNvPr id="3076" name="Picture 4" descr="H:\MUD\PROMO\Waterglass.TIF"/>
          <p:cNvPicPr>
            <a:picLocks noChangeAspect="1" noChangeArrowheads="1"/>
          </p:cNvPicPr>
          <p:nvPr/>
        </p:nvPicPr>
        <p:blipFill>
          <a:blip r:embed="rId3" cstate="print"/>
          <a:srcRect/>
          <a:stretch>
            <a:fillRect/>
          </a:stretch>
        </p:blipFill>
        <p:spPr bwMode="auto">
          <a:xfrm>
            <a:off x="6934200" y="304800"/>
            <a:ext cx="1852613" cy="2514600"/>
          </a:xfrm>
          <a:prstGeom prst="rect">
            <a:avLst/>
          </a:prstGeom>
          <a:ln>
            <a:noFill/>
          </a:ln>
          <a:effectLst>
            <a:outerShdw blurRad="292100" dist="139700" dir="2700000" algn="tl" rotWithShape="0">
              <a:srgbClr val="333333">
                <a:alpha val="65000"/>
              </a:srgbClr>
            </a:outerShdw>
          </a:effectLst>
        </p:spPr>
      </p:pic>
      <p:sp>
        <p:nvSpPr>
          <p:cNvPr id="3078" name="Text Box 6"/>
          <p:cNvSpPr txBox="1">
            <a:spLocks noChangeArrowheads="1"/>
          </p:cNvSpPr>
          <p:nvPr/>
        </p:nvSpPr>
        <p:spPr bwMode="auto">
          <a:xfrm>
            <a:off x="228600" y="1295400"/>
            <a:ext cx="7010400" cy="1354217"/>
          </a:xfrm>
          <a:prstGeom prst="rect">
            <a:avLst/>
          </a:prstGeom>
          <a:noFill/>
          <a:ln w="9525">
            <a:noFill/>
            <a:miter lim="800000"/>
            <a:headEnd/>
            <a:tailEnd/>
          </a:ln>
          <a:effectLst/>
        </p:spPr>
        <p:txBody>
          <a:bodyPr>
            <a:spAutoFit/>
          </a:bodyPr>
          <a:lstStyle/>
          <a:p>
            <a:pPr>
              <a:buClr>
                <a:srgbClr val="00CC99"/>
              </a:buClr>
              <a:buFont typeface="Monotype Sorts" pitchFamily="2" charset="2"/>
              <a:buNone/>
            </a:pPr>
            <a:r>
              <a:rPr lang="en-US" sz="3200" b="1" dirty="0">
                <a:solidFill>
                  <a:schemeClr val="accent6">
                    <a:lumMod val="50000"/>
                  </a:schemeClr>
                </a:solidFill>
              </a:rPr>
              <a:t>By working together, the Benton and Washington County MS4s are:</a:t>
            </a:r>
          </a:p>
          <a:p>
            <a:endParaRPr lang="en-US" dirty="0">
              <a:solidFill>
                <a:schemeClr val="accent6">
                  <a:lumMod val="50000"/>
                </a:schemeClr>
              </a:solidFill>
            </a:endParaRPr>
          </a:p>
        </p:txBody>
      </p:sp>
      <p:sp>
        <p:nvSpPr>
          <p:cNvPr id="3079" name="Line 7"/>
          <p:cNvSpPr>
            <a:spLocks noChangeShapeType="1"/>
          </p:cNvSpPr>
          <p:nvPr/>
        </p:nvSpPr>
        <p:spPr bwMode="auto">
          <a:xfrm>
            <a:off x="228600" y="2514600"/>
            <a:ext cx="6400800" cy="0"/>
          </a:xfrm>
          <a:prstGeom prst="line">
            <a:avLst/>
          </a:prstGeom>
          <a:noFill/>
          <a:ln w="34925">
            <a:solidFill>
              <a:schemeClr val="accent6">
                <a:lumMod val="50000"/>
              </a:schemeClr>
            </a:solidFill>
            <a:round/>
            <a:headEnd/>
            <a:tailEnd/>
          </a:ln>
          <a:effectLst/>
        </p:spPr>
        <p:txBody>
          <a:bodyPr/>
          <a:lstStyle/>
          <a:p>
            <a:endParaRPr lang="en-US"/>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09800"/>
            <a:ext cx="8229600" cy="1143000"/>
          </a:xfrm>
        </p:spPr>
        <p:txBody>
          <a:bodyPr/>
          <a:lstStyle/>
          <a:p>
            <a:r>
              <a:rPr i="1" smtClean="0"/>
              <a:t>Let's take a quiz</a:t>
            </a:r>
            <a:r>
              <a:rPr lang="en-US" i="1" dirty="0" smtClean="0"/>
              <a:t>…</a:t>
            </a:r>
            <a:endParaRPr lang="en-US" i="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533400" y="914400"/>
            <a:ext cx="7696200" cy="2057400"/>
          </a:xfrm>
          <a:prstGeom prst="rect">
            <a:avLst/>
          </a:prstGeom>
          <a:solidFill>
            <a:srgbClr val="FFFFFF">
              <a:alpha val="67843"/>
            </a:srgbClr>
          </a:solidFill>
          <a:ln w="3175">
            <a:solidFill>
              <a:schemeClr val="tx1"/>
            </a:solidFill>
          </a:ln>
        </p:spPr>
        <p:txBody>
          <a:bodyPr anchor="b">
            <a:normAutofit/>
            <a:scene3d>
              <a:camera prst="orthographicFront"/>
              <a:lightRig rig="soft" dir="t">
                <a:rot lat="0" lon="0" rev="2100000"/>
              </a:lightRig>
            </a:scene3d>
            <a:sp3d prstMaterial="matte">
              <a:bevelT w="38100" h="38100"/>
            </a:sp3d>
          </a:bodyPr>
          <a:lstStyle/>
          <a:p>
            <a:pPr algn="ctr" eaLnBrk="1" fontAlgn="auto" hangingPunct="1">
              <a:spcBef>
                <a:spcPts val="0"/>
              </a:spcBef>
              <a:spcAft>
                <a:spcPts val="0"/>
              </a:spcAft>
              <a:defRPr/>
            </a:pPr>
            <a:r>
              <a:rPr lang="en-US" sz="4800" b="1" dirty="0">
                <a:solidFill>
                  <a:schemeClr val="tx2">
                    <a:shade val="85000"/>
                    <a:satMod val="150000"/>
                  </a:schemeClr>
                </a:solidFill>
                <a:effectLst>
                  <a:outerShdw blurRad="63500" dist="38100" dir="8220000" algn="tl" rotWithShape="0">
                    <a:srgbClr val="000000">
                      <a:alpha val="30000"/>
                    </a:srgbClr>
                  </a:outerShdw>
                </a:effectLst>
                <a:latin typeface="+mj-lt"/>
                <a:ea typeface="+mj-lt"/>
                <a:cs typeface="+mj-lt"/>
              </a:rPr>
              <a:t/>
            </a:r>
            <a:br>
              <a:rPr lang="en-US" sz="4800" b="1" dirty="0">
                <a:solidFill>
                  <a:schemeClr val="tx2">
                    <a:shade val="85000"/>
                    <a:satMod val="150000"/>
                  </a:schemeClr>
                </a:solidFill>
                <a:effectLst>
                  <a:outerShdw blurRad="63500" dist="38100" dir="8220000" algn="tl" rotWithShape="0">
                    <a:srgbClr val="000000">
                      <a:alpha val="30000"/>
                    </a:srgbClr>
                  </a:outerShdw>
                </a:effectLst>
                <a:latin typeface="+mj-lt"/>
                <a:ea typeface="+mj-lt"/>
                <a:cs typeface="+mj-lt"/>
              </a:rPr>
            </a:br>
            <a:r>
              <a:rPr lang="en-US" sz="4800" b="1" dirty="0" smtClean="0">
                <a:solidFill>
                  <a:schemeClr val="tx2">
                    <a:shade val="85000"/>
                    <a:satMod val="150000"/>
                  </a:schemeClr>
                </a:solidFill>
                <a:effectLst>
                  <a:outerShdw blurRad="63500" dist="38100" dir="8220000" algn="tl" rotWithShape="0">
                    <a:srgbClr val="000000">
                      <a:alpha val="30000"/>
                    </a:srgbClr>
                  </a:outerShdw>
                </a:effectLst>
                <a:latin typeface="+mj-lt"/>
                <a:ea typeface="+mj-lt"/>
                <a:cs typeface="+mj-lt"/>
              </a:rPr>
              <a:t>Stormwater Dynamics</a:t>
            </a:r>
            <a:endParaRPr lang="en-US" sz="4800" b="1" dirty="0">
              <a:solidFill>
                <a:schemeClr val="tx2">
                  <a:shade val="85000"/>
                  <a:satMod val="150000"/>
                </a:schemeClr>
              </a:solidFill>
              <a:effectLst>
                <a:outerShdw blurRad="63500" dist="38100" dir="8220000" algn="tl" rotWithShape="0">
                  <a:srgbClr val="000000">
                    <a:alpha val="30000"/>
                  </a:srgbClr>
                </a:outerShdw>
              </a:effectLst>
              <a:latin typeface="+mj-lt"/>
              <a:ea typeface="+mj-lt"/>
              <a:cs typeface="+mj-lt"/>
            </a:endParaRPr>
          </a:p>
          <a:p>
            <a:pPr algn="ctr" eaLnBrk="1" fontAlgn="auto" hangingPunct="1">
              <a:spcBef>
                <a:spcPts val="0"/>
              </a:spcBef>
              <a:spcAft>
                <a:spcPts val="0"/>
              </a:spcAft>
              <a:defRPr/>
            </a:pPr>
            <a:endParaRPr lang="en-US" sz="4800" dirty="0">
              <a:solidFill>
                <a:schemeClr val="tx2">
                  <a:shade val="85000"/>
                  <a:satMod val="150000"/>
                </a:schemeClr>
              </a:solidFill>
              <a:effectLst>
                <a:outerShdw blurRad="63500" dist="38100" dir="8220000" algn="tl" rotWithShape="0">
                  <a:srgbClr val="000000">
                    <a:alpha val="30000"/>
                  </a:srgbClr>
                </a:outerShdw>
              </a:effectLst>
              <a:latin typeface="+mj-lt"/>
              <a:ea typeface="+mj-lt"/>
              <a:cs typeface="+mj-lt"/>
            </a:endParaRPr>
          </a:p>
        </p:txBody>
      </p:sp>
      <p:pic>
        <p:nvPicPr>
          <p:cNvPr id="7" name="Picture 4" descr="C:\Documents and Settings\Katie.EXTSVC\My Documents\My Pictures\Microsoft Clip Organizer\na00269_.wmf"/>
          <p:cNvPicPr>
            <a:picLocks noChangeAspect="1" noChangeArrowheads="1"/>
          </p:cNvPicPr>
          <p:nvPr/>
        </p:nvPicPr>
        <p:blipFill>
          <a:blip r:embed="rId2" cstate="print"/>
          <a:srcRect/>
          <a:stretch>
            <a:fillRect/>
          </a:stretch>
        </p:blipFill>
        <p:spPr bwMode="auto">
          <a:xfrm>
            <a:off x="7067550" y="0"/>
            <a:ext cx="2076450" cy="1735138"/>
          </a:xfrm>
          <a:prstGeom prst="rect">
            <a:avLst/>
          </a:prstGeom>
          <a:noFill/>
          <a:ln w="9525">
            <a:noFill/>
            <a:miter lim="800000"/>
            <a:headEnd/>
            <a:tailEnd/>
          </a:ln>
        </p:spPr>
      </p:pic>
      <p:pic>
        <p:nvPicPr>
          <p:cNvPr id="10" name="Picture 9" descr="rainfall.jpg"/>
          <p:cNvPicPr>
            <a:picLocks noChangeAspect="1"/>
          </p:cNvPicPr>
          <p:nvPr/>
        </p:nvPicPr>
        <p:blipFill>
          <a:blip r:embed="rId3" cstate="print"/>
          <a:stretch>
            <a:fillRect/>
          </a:stretch>
        </p:blipFill>
        <p:spPr>
          <a:xfrm>
            <a:off x="1981200" y="2744876"/>
            <a:ext cx="4876800" cy="3655924"/>
          </a:xfrm>
          <a:prstGeom prst="rect">
            <a:avLst/>
          </a:prstGeom>
          <a:ln>
            <a:solidFill>
              <a:schemeClr val="tx1"/>
            </a:solidFill>
          </a:ln>
          <a:effectLst>
            <a:outerShdw blurRad="292100" dist="139700" dir="2700000" algn="tl" rotWithShape="0">
              <a:srgbClr val="333333">
                <a:alpha val="65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304800" y="3886200"/>
            <a:ext cx="4953000" cy="762000"/>
          </a:xfrm>
          <a:solidFill>
            <a:schemeClr val="bg1"/>
          </a:solidFill>
          <a:ln>
            <a:solidFill>
              <a:schemeClr val="tx1"/>
            </a:solidFill>
          </a:ln>
        </p:spPr>
        <p:txBody>
          <a:bodyPr/>
          <a:lstStyle/>
          <a:p>
            <a:pPr fontAlgn="auto">
              <a:spcBef>
                <a:spcPts val="0"/>
              </a:spcBef>
              <a:spcAft>
                <a:spcPts val="0"/>
              </a:spcAft>
              <a:defRPr/>
            </a:pPr>
            <a:r>
              <a:rPr sz="4000" dirty="0" smtClean="0">
                <a:solidFill>
                  <a:schemeClr val="accent6">
                    <a:lumMod val="50000"/>
                  </a:schemeClr>
                </a:solidFill>
              </a:rPr>
              <a:t>What is </a:t>
            </a:r>
            <a:r>
              <a:rPr sz="4000" i="1" u="sng" dirty="0" smtClean="0">
                <a:solidFill>
                  <a:schemeClr val="tx1"/>
                </a:solidFill>
              </a:rPr>
              <a:t>stormwater</a:t>
            </a:r>
            <a:r>
              <a:rPr sz="4000" dirty="0" smtClean="0">
                <a:solidFill>
                  <a:schemeClr val="accent6">
                    <a:lumMod val="50000"/>
                  </a:schemeClr>
                </a:solidFill>
              </a:rPr>
              <a:t>?</a:t>
            </a:r>
          </a:p>
        </p:txBody>
      </p:sp>
      <p:sp>
        <p:nvSpPr>
          <p:cNvPr id="4100" name="Text Box 3"/>
          <p:cNvSpPr txBox="1">
            <a:spLocks noChangeArrowheads="1"/>
          </p:cNvSpPr>
          <p:nvPr/>
        </p:nvSpPr>
        <p:spPr bwMode="auto">
          <a:xfrm>
            <a:off x="1371600" y="5105400"/>
            <a:ext cx="6224588" cy="1373188"/>
          </a:xfrm>
          <a:prstGeom prst="rect">
            <a:avLst/>
          </a:prstGeom>
          <a:noFill/>
          <a:ln w="9525">
            <a:noFill/>
            <a:miter lim="800000"/>
            <a:headEnd/>
            <a:tailEnd/>
          </a:ln>
        </p:spPr>
        <p:txBody>
          <a:bodyPr wrap="none">
            <a:spAutoFit/>
          </a:bodyPr>
          <a:lstStyle/>
          <a:p>
            <a:pPr algn="ctr">
              <a:defRPr/>
            </a:pPr>
            <a:r>
              <a:rPr lang="en-US" sz="2800" b="1" dirty="0">
                <a:solidFill>
                  <a:schemeClr val="accent6">
                    <a:lumMod val="50000"/>
                  </a:schemeClr>
                </a:solidFill>
              </a:rPr>
              <a:t>Runoff from natural precipitation, such</a:t>
            </a:r>
          </a:p>
          <a:p>
            <a:pPr algn="ctr">
              <a:defRPr/>
            </a:pPr>
            <a:r>
              <a:rPr lang="en-US" sz="2800" b="1" dirty="0">
                <a:solidFill>
                  <a:schemeClr val="accent6">
                    <a:lumMod val="50000"/>
                  </a:schemeClr>
                </a:solidFill>
              </a:rPr>
              <a:t>as rain events and snow melt and other</a:t>
            </a:r>
          </a:p>
          <a:p>
            <a:pPr algn="ctr">
              <a:defRPr/>
            </a:pPr>
            <a:r>
              <a:rPr lang="en-US" sz="2800" b="1" dirty="0">
                <a:solidFill>
                  <a:schemeClr val="accent6">
                    <a:lumMod val="50000"/>
                  </a:schemeClr>
                </a:solidFill>
              </a:rPr>
              <a:t>surface runoff and drainage</a:t>
            </a:r>
          </a:p>
        </p:txBody>
      </p:sp>
      <p:sp>
        <p:nvSpPr>
          <p:cNvPr id="5124" name="Rectangle 8"/>
          <p:cNvSpPr>
            <a:spLocks noChangeArrowheads="1"/>
          </p:cNvSpPr>
          <p:nvPr/>
        </p:nvSpPr>
        <p:spPr bwMode="auto">
          <a:xfrm>
            <a:off x="3860800" y="2971800"/>
            <a:ext cx="9144000" cy="0"/>
          </a:xfrm>
          <a:prstGeom prst="rect">
            <a:avLst/>
          </a:prstGeom>
          <a:noFill/>
          <a:ln w="9525">
            <a:noFill/>
            <a:miter lim="800000"/>
            <a:headEnd/>
            <a:tailEnd/>
          </a:ln>
        </p:spPr>
        <p:txBody>
          <a:bodyPr>
            <a:spAutoFit/>
          </a:bodyPr>
          <a:lstStyle/>
          <a:p>
            <a:endParaRPr lang="en-US"/>
          </a:p>
        </p:txBody>
      </p:sp>
      <p:sp>
        <p:nvSpPr>
          <p:cNvPr id="5125" name="Rectangle 11"/>
          <p:cNvSpPr>
            <a:spLocks noChangeArrowheads="1"/>
          </p:cNvSpPr>
          <p:nvPr/>
        </p:nvSpPr>
        <p:spPr bwMode="auto">
          <a:xfrm>
            <a:off x="304800" y="1668463"/>
            <a:ext cx="9144000" cy="0"/>
          </a:xfrm>
          <a:prstGeom prst="rect">
            <a:avLst/>
          </a:prstGeom>
          <a:noFill/>
          <a:ln w="9525">
            <a:noFill/>
            <a:miter lim="800000"/>
            <a:headEnd/>
            <a:tailEnd/>
          </a:ln>
        </p:spPr>
        <p:txBody>
          <a:bodyPr>
            <a:spAutoFit/>
          </a:bodyPr>
          <a:lstStyle/>
          <a:p>
            <a:endParaRPr lang="en-US"/>
          </a:p>
        </p:txBody>
      </p:sp>
      <p:pic>
        <p:nvPicPr>
          <p:cNvPr id="2050" name="Picture 2" descr="http://www.eontarionow.com/images/Rain.jpg"/>
          <p:cNvPicPr>
            <a:picLocks noChangeAspect="1" noChangeArrowheads="1"/>
          </p:cNvPicPr>
          <p:nvPr/>
        </p:nvPicPr>
        <p:blipFill>
          <a:blip r:embed="rId2" cstate="print"/>
          <a:srcRect/>
          <a:stretch>
            <a:fillRect/>
          </a:stretch>
        </p:blipFill>
        <p:spPr bwMode="auto">
          <a:xfrm>
            <a:off x="838200" y="762000"/>
            <a:ext cx="4191000" cy="2798763"/>
          </a:xfrm>
          <a:prstGeom prst="rect">
            <a:avLst/>
          </a:prstGeom>
          <a:ln>
            <a:noFill/>
          </a:ln>
          <a:effectLst>
            <a:outerShdw blurRad="292100" dist="139700" dir="2700000" algn="tl" rotWithShape="0">
              <a:srgbClr val="333333">
                <a:alpha val="65000"/>
              </a:srgbClr>
            </a:outerShdw>
          </a:effectLst>
        </p:spPr>
      </p:pic>
      <p:pic>
        <p:nvPicPr>
          <p:cNvPr id="2052" name="Picture 4" descr="http://ehp.niehs.nih.gov/docs/2001/109-12/runoff.jpg"/>
          <p:cNvPicPr>
            <a:picLocks noChangeAspect="1" noChangeArrowheads="1"/>
          </p:cNvPicPr>
          <p:nvPr/>
        </p:nvPicPr>
        <p:blipFill>
          <a:blip r:embed="rId3" cstate="print"/>
          <a:srcRect/>
          <a:stretch>
            <a:fillRect/>
          </a:stretch>
        </p:blipFill>
        <p:spPr bwMode="auto">
          <a:xfrm>
            <a:off x="5715000" y="762000"/>
            <a:ext cx="2743200" cy="401637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asserhaushalt.jpg"/>
          <p:cNvPicPr>
            <a:picLocks noChangeAspect="1"/>
          </p:cNvPicPr>
          <p:nvPr/>
        </p:nvPicPr>
        <p:blipFill>
          <a:blip r:embed="rId2" cstate="print"/>
          <a:stretch>
            <a:fillRect/>
          </a:stretch>
        </p:blipFill>
        <p:spPr>
          <a:xfrm>
            <a:off x="838200" y="228600"/>
            <a:ext cx="7234020" cy="632460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landscape"/>
          <p:cNvPicPr>
            <a:picLocks noChangeAspect="1" noChangeArrowheads="1"/>
          </p:cNvPicPr>
          <p:nvPr/>
        </p:nvPicPr>
        <p:blipFill>
          <a:blip r:embed="rId3" cstate="print"/>
          <a:srcRect/>
          <a:stretch>
            <a:fillRect/>
          </a:stretch>
        </p:blipFill>
        <p:spPr bwMode="auto">
          <a:xfrm>
            <a:off x="0" y="2147888"/>
            <a:ext cx="9144000" cy="4710112"/>
          </a:xfrm>
          <a:prstGeom prst="rect">
            <a:avLst/>
          </a:prstGeom>
          <a:noFill/>
          <a:ln w="9525">
            <a:noFill/>
            <a:miter lim="800000"/>
            <a:headEnd/>
            <a:tailEnd/>
          </a:ln>
        </p:spPr>
      </p:pic>
      <p:pic>
        <p:nvPicPr>
          <p:cNvPr id="8195" name="Picture 3" descr="landscape w_water"/>
          <p:cNvPicPr>
            <a:picLocks noChangeAspect="1" noChangeArrowheads="1"/>
          </p:cNvPicPr>
          <p:nvPr/>
        </p:nvPicPr>
        <p:blipFill>
          <a:blip r:embed="rId4" cstate="print"/>
          <a:srcRect/>
          <a:stretch>
            <a:fillRect/>
          </a:stretch>
        </p:blipFill>
        <p:spPr bwMode="auto">
          <a:xfrm>
            <a:off x="0" y="2155825"/>
            <a:ext cx="9144000" cy="4702175"/>
          </a:xfrm>
          <a:prstGeom prst="rect">
            <a:avLst/>
          </a:prstGeom>
          <a:noFill/>
          <a:ln w="9525">
            <a:noFill/>
            <a:miter lim="800000"/>
            <a:headEnd/>
            <a:tailEnd/>
          </a:ln>
        </p:spPr>
      </p:pic>
      <p:sp>
        <p:nvSpPr>
          <p:cNvPr id="8197" name="Line 5"/>
          <p:cNvSpPr>
            <a:spLocks noChangeShapeType="1"/>
          </p:cNvSpPr>
          <p:nvPr/>
        </p:nvSpPr>
        <p:spPr bwMode="auto">
          <a:xfrm flipH="1">
            <a:off x="6019800" y="4492625"/>
            <a:ext cx="1295400" cy="152400"/>
          </a:xfrm>
          <a:prstGeom prst="line">
            <a:avLst/>
          </a:prstGeom>
          <a:noFill/>
          <a:ln w="63500">
            <a:solidFill>
              <a:srgbClr val="000080"/>
            </a:solidFill>
            <a:round/>
            <a:headEnd/>
            <a:tailEnd type="triangle" w="med" len="med"/>
          </a:ln>
        </p:spPr>
        <p:txBody>
          <a:bodyPr/>
          <a:lstStyle/>
          <a:p>
            <a:endParaRPr lang="en-US"/>
          </a:p>
        </p:txBody>
      </p:sp>
      <p:sp>
        <p:nvSpPr>
          <p:cNvPr id="8198" name="Line 6"/>
          <p:cNvSpPr>
            <a:spLocks noChangeShapeType="1"/>
          </p:cNvSpPr>
          <p:nvPr/>
        </p:nvSpPr>
        <p:spPr bwMode="auto">
          <a:xfrm>
            <a:off x="4724400" y="4416425"/>
            <a:ext cx="457200" cy="762000"/>
          </a:xfrm>
          <a:prstGeom prst="line">
            <a:avLst/>
          </a:prstGeom>
          <a:noFill/>
          <a:ln w="63500">
            <a:solidFill>
              <a:srgbClr val="000080"/>
            </a:solidFill>
            <a:round/>
            <a:headEnd/>
            <a:tailEnd type="triangle" w="med" len="med"/>
          </a:ln>
        </p:spPr>
        <p:txBody>
          <a:bodyPr/>
          <a:lstStyle/>
          <a:p>
            <a:endParaRPr lang="en-US"/>
          </a:p>
        </p:txBody>
      </p:sp>
      <p:sp>
        <p:nvSpPr>
          <p:cNvPr id="8199" name="Line 7"/>
          <p:cNvSpPr>
            <a:spLocks noChangeShapeType="1"/>
          </p:cNvSpPr>
          <p:nvPr/>
        </p:nvSpPr>
        <p:spPr bwMode="auto">
          <a:xfrm flipH="1">
            <a:off x="5715000" y="3349625"/>
            <a:ext cx="381000" cy="457200"/>
          </a:xfrm>
          <a:prstGeom prst="line">
            <a:avLst/>
          </a:prstGeom>
          <a:noFill/>
          <a:ln w="63500">
            <a:solidFill>
              <a:srgbClr val="000080"/>
            </a:solidFill>
            <a:round/>
            <a:headEnd/>
            <a:tailEnd type="triangle" w="med" len="med"/>
          </a:ln>
        </p:spPr>
        <p:txBody>
          <a:bodyPr/>
          <a:lstStyle/>
          <a:p>
            <a:endParaRPr lang="en-US"/>
          </a:p>
        </p:txBody>
      </p:sp>
      <p:sp>
        <p:nvSpPr>
          <p:cNvPr id="8200" name="Line 8"/>
          <p:cNvSpPr>
            <a:spLocks noChangeShapeType="1"/>
          </p:cNvSpPr>
          <p:nvPr/>
        </p:nvSpPr>
        <p:spPr bwMode="auto">
          <a:xfrm flipH="1">
            <a:off x="6705600" y="3200400"/>
            <a:ext cx="457200" cy="457200"/>
          </a:xfrm>
          <a:prstGeom prst="line">
            <a:avLst/>
          </a:prstGeom>
          <a:noFill/>
          <a:ln w="63500">
            <a:solidFill>
              <a:srgbClr val="000080"/>
            </a:solidFill>
            <a:round/>
            <a:headEnd/>
            <a:tailEnd type="triangle" w="med" len="med"/>
          </a:ln>
        </p:spPr>
        <p:txBody>
          <a:bodyPr/>
          <a:lstStyle/>
          <a:p>
            <a:endParaRPr lang="en-US"/>
          </a:p>
        </p:txBody>
      </p:sp>
      <p:sp>
        <p:nvSpPr>
          <p:cNvPr id="8201" name="Line 9"/>
          <p:cNvSpPr>
            <a:spLocks noChangeShapeType="1"/>
          </p:cNvSpPr>
          <p:nvPr/>
        </p:nvSpPr>
        <p:spPr bwMode="auto">
          <a:xfrm>
            <a:off x="3124200" y="3121025"/>
            <a:ext cx="304800" cy="533400"/>
          </a:xfrm>
          <a:prstGeom prst="line">
            <a:avLst/>
          </a:prstGeom>
          <a:noFill/>
          <a:ln w="63500">
            <a:solidFill>
              <a:srgbClr val="000080"/>
            </a:solidFill>
            <a:round/>
            <a:headEnd/>
            <a:tailEnd type="triangle" w="med" len="med"/>
          </a:ln>
        </p:spPr>
        <p:txBody>
          <a:bodyPr/>
          <a:lstStyle/>
          <a:p>
            <a:endParaRPr lang="en-US"/>
          </a:p>
        </p:txBody>
      </p:sp>
      <p:sp>
        <p:nvSpPr>
          <p:cNvPr id="8202" name="Line 10"/>
          <p:cNvSpPr>
            <a:spLocks noChangeShapeType="1"/>
          </p:cNvSpPr>
          <p:nvPr/>
        </p:nvSpPr>
        <p:spPr bwMode="auto">
          <a:xfrm>
            <a:off x="2209800" y="4111625"/>
            <a:ext cx="609600" cy="152400"/>
          </a:xfrm>
          <a:prstGeom prst="line">
            <a:avLst/>
          </a:prstGeom>
          <a:noFill/>
          <a:ln w="63500">
            <a:solidFill>
              <a:srgbClr val="000080"/>
            </a:solidFill>
            <a:round/>
            <a:headEnd/>
            <a:tailEnd type="triangle" w="med" len="med"/>
          </a:ln>
        </p:spPr>
        <p:txBody>
          <a:bodyPr/>
          <a:lstStyle/>
          <a:p>
            <a:endParaRPr lang="en-US"/>
          </a:p>
        </p:txBody>
      </p:sp>
      <p:sp>
        <p:nvSpPr>
          <p:cNvPr id="8203" name="Line 11"/>
          <p:cNvSpPr>
            <a:spLocks noChangeShapeType="1"/>
          </p:cNvSpPr>
          <p:nvPr/>
        </p:nvSpPr>
        <p:spPr bwMode="auto">
          <a:xfrm flipV="1">
            <a:off x="1676400" y="5254625"/>
            <a:ext cx="685800" cy="228600"/>
          </a:xfrm>
          <a:prstGeom prst="line">
            <a:avLst/>
          </a:prstGeom>
          <a:noFill/>
          <a:ln w="63500">
            <a:solidFill>
              <a:srgbClr val="000080"/>
            </a:solidFill>
            <a:round/>
            <a:headEnd/>
            <a:tailEnd type="triangle" w="med" len="med"/>
          </a:ln>
        </p:spPr>
        <p:txBody>
          <a:bodyPr/>
          <a:lstStyle/>
          <a:p>
            <a:endParaRPr lang="en-US"/>
          </a:p>
        </p:txBody>
      </p:sp>
      <p:sp>
        <p:nvSpPr>
          <p:cNvPr id="8204" name="Line 12"/>
          <p:cNvSpPr>
            <a:spLocks noChangeShapeType="1"/>
          </p:cNvSpPr>
          <p:nvPr/>
        </p:nvSpPr>
        <p:spPr bwMode="auto">
          <a:xfrm>
            <a:off x="2286000" y="3121025"/>
            <a:ext cx="304800" cy="381000"/>
          </a:xfrm>
          <a:prstGeom prst="line">
            <a:avLst/>
          </a:prstGeom>
          <a:noFill/>
          <a:ln w="63500">
            <a:solidFill>
              <a:srgbClr val="000080"/>
            </a:solidFill>
            <a:round/>
            <a:headEnd/>
            <a:tailEnd type="triangle" w="med" len="med"/>
          </a:ln>
        </p:spPr>
        <p:txBody>
          <a:bodyPr/>
          <a:lstStyle/>
          <a:p>
            <a:endParaRPr lang="en-US"/>
          </a:p>
        </p:txBody>
      </p:sp>
      <p:sp>
        <p:nvSpPr>
          <p:cNvPr id="8205" name="Line 13"/>
          <p:cNvSpPr>
            <a:spLocks noChangeShapeType="1"/>
          </p:cNvSpPr>
          <p:nvPr/>
        </p:nvSpPr>
        <p:spPr bwMode="auto">
          <a:xfrm flipV="1">
            <a:off x="457200" y="3654425"/>
            <a:ext cx="533400" cy="76200"/>
          </a:xfrm>
          <a:prstGeom prst="line">
            <a:avLst/>
          </a:prstGeom>
          <a:noFill/>
          <a:ln w="63500">
            <a:solidFill>
              <a:srgbClr val="000080"/>
            </a:solidFill>
            <a:round/>
            <a:headEnd/>
            <a:tailEnd type="triangle" w="med" len="med"/>
          </a:ln>
        </p:spPr>
        <p:txBody>
          <a:bodyPr/>
          <a:lstStyle/>
          <a:p>
            <a:endParaRPr lang="en-US"/>
          </a:p>
        </p:txBody>
      </p:sp>
      <p:sp>
        <p:nvSpPr>
          <p:cNvPr id="8206" name="Line 14"/>
          <p:cNvSpPr>
            <a:spLocks noChangeShapeType="1"/>
          </p:cNvSpPr>
          <p:nvPr/>
        </p:nvSpPr>
        <p:spPr bwMode="auto">
          <a:xfrm>
            <a:off x="4343400" y="5483225"/>
            <a:ext cx="838200" cy="152400"/>
          </a:xfrm>
          <a:prstGeom prst="line">
            <a:avLst/>
          </a:prstGeom>
          <a:noFill/>
          <a:ln w="63500">
            <a:solidFill>
              <a:srgbClr val="000080"/>
            </a:solidFill>
            <a:round/>
            <a:headEnd/>
            <a:tailEnd type="triangle" w="med" len="med"/>
          </a:ln>
        </p:spPr>
        <p:txBody>
          <a:bodyPr/>
          <a:lstStyle/>
          <a:p>
            <a:endParaRPr lang="en-US"/>
          </a:p>
        </p:txBody>
      </p:sp>
      <p:sp>
        <p:nvSpPr>
          <p:cNvPr id="8207" name="Text Box 15"/>
          <p:cNvSpPr txBox="1">
            <a:spLocks noChangeArrowheads="1"/>
          </p:cNvSpPr>
          <p:nvPr/>
        </p:nvSpPr>
        <p:spPr bwMode="auto">
          <a:xfrm>
            <a:off x="1981200" y="304800"/>
            <a:ext cx="4897751" cy="707886"/>
          </a:xfrm>
          <a:prstGeom prst="rect">
            <a:avLst/>
          </a:prstGeom>
          <a:noFill/>
          <a:ln w="9525">
            <a:noFill/>
            <a:miter lim="800000"/>
            <a:headEnd/>
            <a:tailEnd/>
          </a:ln>
        </p:spPr>
        <p:txBody>
          <a:bodyPr wrap="none">
            <a:spAutoFit/>
          </a:bodyPr>
          <a:lstStyle/>
          <a:p>
            <a:pPr eaLnBrk="1" hangingPunct="1"/>
            <a:r>
              <a:rPr lang="en-US" sz="4000" b="1" dirty="0">
                <a:solidFill>
                  <a:schemeClr val="accent6">
                    <a:lumMod val="50000"/>
                  </a:schemeClr>
                </a:solidFill>
              </a:rPr>
              <a:t>What Is a Watershed?</a:t>
            </a:r>
          </a:p>
        </p:txBody>
      </p:sp>
      <p:sp>
        <p:nvSpPr>
          <p:cNvPr id="582672" name="Line 16"/>
          <p:cNvSpPr>
            <a:spLocks noChangeShapeType="1"/>
          </p:cNvSpPr>
          <p:nvPr/>
        </p:nvSpPr>
        <p:spPr bwMode="auto">
          <a:xfrm>
            <a:off x="914400" y="1066800"/>
            <a:ext cx="7010400" cy="0"/>
          </a:xfrm>
          <a:prstGeom prst="line">
            <a:avLst/>
          </a:prstGeom>
          <a:noFill/>
          <a:ln w="44450">
            <a:solidFill>
              <a:schemeClr val="accent6">
                <a:lumMod val="50000"/>
              </a:schemeClr>
            </a:solidFill>
            <a:round/>
            <a:headEnd/>
            <a:tailEnd/>
          </a:ln>
          <a:effectLst>
            <a:outerShdw dist="35921" dir="2700000" algn="ctr" rotWithShape="0">
              <a:schemeClr val="bg2"/>
            </a:outerShdw>
          </a:effectLst>
        </p:spPr>
        <p:txBody>
          <a:bodyPr/>
          <a:lstStyle/>
          <a:p>
            <a:pPr>
              <a:defRPr/>
            </a:pPr>
            <a:endParaRPr lang="en-US">
              <a:latin typeface="Arial" charset="0"/>
            </a:endParaRPr>
          </a:p>
        </p:txBody>
      </p:sp>
      <p:sp>
        <p:nvSpPr>
          <p:cNvPr id="8209" name="Text Box 17"/>
          <p:cNvSpPr txBox="1">
            <a:spLocks noChangeArrowheads="1"/>
          </p:cNvSpPr>
          <p:nvPr/>
        </p:nvSpPr>
        <p:spPr bwMode="auto">
          <a:xfrm>
            <a:off x="1447800" y="1143000"/>
            <a:ext cx="5811206" cy="954107"/>
          </a:xfrm>
          <a:prstGeom prst="rect">
            <a:avLst/>
          </a:prstGeom>
          <a:noFill/>
          <a:ln w="9525">
            <a:noFill/>
            <a:miter lim="800000"/>
            <a:headEnd/>
            <a:tailEnd/>
          </a:ln>
        </p:spPr>
        <p:txBody>
          <a:bodyPr wrap="none">
            <a:spAutoFit/>
          </a:bodyPr>
          <a:lstStyle/>
          <a:p>
            <a:pPr algn="ctr" eaLnBrk="1" hangingPunct="1">
              <a:buClr>
                <a:srgbClr val="FF0000"/>
              </a:buClr>
              <a:buSzPct val="150000"/>
            </a:pPr>
            <a:r>
              <a:rPr lang="en-US" sz="2800" b="1" dirty="0">
                <a:solidFill>
                  <a:schemeClr val="bg1"/>
                </a:solidFill>
              </a:rPr>
              <a:t>  </a:t>
            </a:r>
            <a:r>
              <a:rPr lang="en-US" sz="2800" b="1" dirty="0">
                <a:solidFill>
                  <a:schemeClr val="accent6">
                    <a:lumMod val="75000"/>
                  </a:schemeClr>
                </a:solidFill>
              </a:rPr>
              <a:t>A watershed is the area of land </a:t>
            </a:r>
            <a:r>
              <a:rPr lang="en-US" sz="2800" b="1" dirty="0" smtClean="0">
                <a:solidFill>
                  <a:schemeClr val="accent6">
                    <a:lumMod val="75000"/>
                  </a:schemeClr>
                </a:solidFill>
              </a:rPr>
              <a:t>that</a:t>
            </a:r>
          </a:p>
          <a:p>
            <a:pPr algn="ctr" eaLnBrk="1" hangingPunct="1">
              <a:buClr>
                <a:srgbClr val="FF0000"/>
              </a:buClr>
              <a:buSzPct val="150000"/>
            </a:pPr>
            <a:r>
              <a:rPr lang="en-US" sz="2800" b="1" dirty="0" smtClean="0">
                <a:solidFill>
                  <a:schemeClr val="accent6">
                    <a:lumMod val="75000"/>
                  </a:schemeClr>
                </a:solidFill>
              </a:rPr>
              <a:t>all drains to </a:t>
            </a:r>
            <a:r>
              <a:rPr lang="en-US" sz="2800" b="1" dirty="0">
                <a:solidFill>
                  <a:schemeClr val="accent6">
                    <a:lumMod val="75000"/>
                  </a:schemeClr>
                </a:solidFill>
              </a:rPr>
              <a:t>a particular point </a:t>
            </a:r>
          </a:p>
        </p:txBody>
      </p:sp>
      <p:sp>
        <p:nvSpPr>
          <p:cNvPr id="8210" name="Text Box 18"/>
          <p:cNvSpPr txBox="1">
            <a:spLocks noChangeArrowheads="1"/>
          </p:cNvSpPr>
          <p:nvPr/>
        </p:nvSpPr>
        <p:spPr bwMode="auto">
          <a:xfrm>
            <a:off x="0" y="6096000"/>
            <a:ext cx="2573338" cy="304800"/>
          </a:xfrm>
          <a:prstGeom prst="rect">
            <a:avLst/>
          </a:prstGeom>
          <a:noFill/>
          <a:ln w="9525">
            <a:noFill/>
            <a:miter lim="800000"/>
            <a:headEnd/>
            <a:tailEnd/>
          </a:ln>
        </p:spPr>
        <p:txBody>
          <a:bodyPr wrap="none">
            <a:spAutoFit/>
          </a:bodyPr>
          <a:lstStyle/>
          <a:p>
            <a:pPr eaLnBrk="1" hangingPunct="1"/>
            <a:r>
              <a:rPr lang="en-US" sz="1400" b="1" i="1" dirty="0">
                <a:solidFill>
                  <a:srgbClr val="001400"/>
                </a:solidFill>
                <a:latin typeface="Times New Roman" pitchFamily="18" charset="0"/>
              </a:rPr>
              <a:t>Center for Watershed Protection</a:t>
            </a:r>
          </a:p>
        </p:txBody>
      </p:sp>
      <p:pic>
        <p:nvPicPr>
          <p:cNvPr id="582675" name="Picture 19" descr="cwplogo color">
            <a:hlinkClick r:id="rId5" action="ppaction://hlinksldjump"/>
          </p:cNvPr>
          <p:cNvPicPr>
            <a:picLocks noChangeAspect="1" noChangeArrowheads="1"/>
          </p:cNvPicPr>
          <p:nvPr/>
        </p:nvPicPr>
        <p:blipFill>
          <a:blip r:embed="rId6" cstate="print"/>
          <a:srcRect/>
          <a:stretch>
            <a:fillRect/>
          </a:stretch>
        </p:blipFill>
        <p:spPr bwMode="auto">
          <a:xfrm>
            <a:off x="152400" y="5410200"/>
            <a:ext cx="838200" cy="65722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Watershed-natural copy"/>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01763" name="AutoShape 3"/>
          <p:cNvSpPr>
            <a:spLocks noChangeArrowheads="1"/>
          </p:cNvSpPr>
          <p:nvPr/>
        </p:nvSpPr>
        <p:spPr bwMode="auto">
          <a:xfrm>
            <a:off x="4038600" y="146050"/>
            <a:ext cx="2438400" cy="4343400"/>
          </a:xfrm>
          <a:prstGeom prst="upArrow">
            <a:avLst>
              <a:gd name="adj1" fmla="val 42361"/>
              <a:gd name="adj2" fmla="val 39625"/>
            </a:avLst>
          </a:prstGeom>
          <a:gradFill rotWithShape="0">
            <a:gsLst>
              <a:gs pos="0">
                <a:srgbClr val="9FD8FF"/>
              </a:gs>
              <a:gs pos="100000">
                <a:srgbClr val="0052D8"/>
              </a:gs>
            </a:gsLst>
            <a:lin ang="5400000" scaled="1"/>
          </a:gradFill>
          <a:ln w="9525">
            <a:noFill/>
            <a:miter lim="800000"/>
            <a:headEnd/>
            <a:tailEnd/>
          </a:ln>
        </p:spPr>
        <p:txBody>
          <a:bodyPr wrap="none" anchor="ctr"/>
          <a:lstStyle/>
          <a:p>
            <a:endParaRPr lang="en-US"/>
          </a:p>
        </p:txBody>
      </p:sp>
      <p:sp>
        <p:nvSpPr>
          <p:cNvPr id="501764" name="Text Box 4"/>
          <p:cNvSpPr txBox="1">
            <a:spLocks noChangeArrowheads="1"/>
          </p:cNvSpPr>
          <p:nvPr/>
        </p:nvSpPr>
        <p:spPr bwMode="auto">
          <a:xfrm>
            <a:off x="6096000" y="228600"/>
            <a:ext cx="2960688" cy="690638"/>
          </a:xfrm>
          <a:prstGeom prst="rect">
            <a:avLst/>
          </a:prstGeom>
          <a:noFill/>
          <a:ln w="9525">
            <a:noFill/>
            <a:miter lim="800000"/>
            <a:headEnd/>
            <a:tailEnd/>
          </a:ln>
        </p:spPr>
        <p:txBody>
          <a:bodyPr>
            <a:spAutoFit/>
          </a:bodyPr>
          <a:lstStyle/>
          <a:p>
            <a:pPr algn="ctr" eaLnBrk="1" hangingPunct="1">
              <a:lnSpc>
                <a:spcPct val="80000"/>
              </a:lnSpc>
            </a:pPr>
            <a:r>
              <a:rPr lang="en-US" sz="2400" b="1" dirty="0">
                <a:solidFill>
                  <a:srgbClr val="001E7E"/>
                </a:solidFill>
              </a:rPr>
              <a:t>40%</a:t>
            </a:r>
          </a:p>
          <a:p>
            <a:pPr algn="ctr" eaLnBrk="1" hangingPunct="1">
              <a:lnSpc>
                <a:spcPct val="80000"/>
              </a:lnSpc>
            </a:pPr>
            <a:r>
              <a:rPr lang="en-US" sz="2400" b="1" dirty="0" err="1">
                <a:solidFill>
                  <a:srgbClr val="001E7E"/>
                </a:solidFill>
              </a:rPr>
              <a:t>Evapotranspiration</a:t>
            </a:r>
            <a:endParaRPr lang="en-US" sz="2400" b="1" dirty="0">
              <a:solidFill>
                <a:srgbClr val="001E7E"/>
              </a:solidFill>
            </a:endParaRPr>
          </a:p>
        </p:txBody>
      </p:sp>
      <p:sp>
        <p:nvSpPr>
          <p:cNvPr id="501765" name="Text Box 5"/>
          <p:cNvSpPr txBox="1">
            <a:spLocks noChangeArrowheads="1"/>
          </p:cNvSpPr>
          <p:nvPr/>
        </p:nvSpPr>
        <p:spPr bwMode="auto">
          <a:xfrm>
            <a:off x="5491163" y="5556250"/>
            <a:ext cx="1611339" cy="830997"/>
          </a:xfrm>
          <a:prstGeom prst="rect">
            <a:avLst/>
          </a:prstGeom>
          <a:noFill/>
          <a:ln w="9525">
            <a:noFill/>
            <a:miter lim="800000"/>
            <a:headEnd/>
            <a:tailEnd/>
          </a:ln>
        </p:spPr>
        <p:txBody>
          <a:bodyPr wrap="none">
            <a:spAutoFit/>
          </a:bodyPr>
          <a:lstStyle/>
          <a:p>
            <a:pPr eaLnBrk="1" hangingPunct="1"/>
            <a:r>
              <a:rPr lang="en-US" sz="2400" b="1" dirty="0">
                <a:solidFill>
                  <a:srgbClr val="001E7E"/>
                </a:solidFill>
              </a:rPr>
              <a:t>25% Deep</a:t>
            </a:r>
          </a:p>
          <a:p>
            <a:pPr eaLnBrk="1" hangingPunct="1"/>
            <a:r>
              <a:rPr lang="en-US" sz="2400" b="1" dirty="0">
                <a:solidFill>
                  <a:srgbClr val="001E7E"/>
                </a:solidFill>
              </a:rPr>
              <a:t>infiltration</a:t>
            </a:r>
          </a:p>
        </p:txBody>
      </p:sp>
      <p:sp>
        <p:nvSpPr>
          <p:cNvPr id="501766" name="Text Box 6"/>
          <p:cNvSpPr txBox="1">
            <a:spLocks noChangeArrowheads="1"/>
          </p:cNvSpPr>
          <p:nvPr/>
        </p:nvSpPr>
        <p:spPr bwMode="auto">
          <a:xfrm>
            <a:off x="1143000" y="4953000"/>
            <a:ext cx="1611339" cy="1200329"/>
          </a:xfrm>
          <a:prstGeom prst="rect">
            <a:avLst/>
          </a:prstGeom>
          <a:noFill/>
          <a:ln w="9525">
            <a:noFill/>
            <a:miter lim="800000"/>
            <a:headEnd/>
            <a:tailEnd/>
          </a:ln>
        </p:spPr>
        <p:txBody>
          <a:bodyPr wrap="none">
            <a:spAutoFit/>
          </a:bodyPr>
          <a:lstStyle/>
          <a:p>
            <a:pPr algn="ctr" eaLnBrk="1" hangingPunct="1"/>
            <a:r>
              <a:rPr lang="en-US" sz="2400" b="1" dirty="0">
                <a:solidFill>
                  <a:srgbClr val="001E7E"/>
                </a:solidFill>
              </a:rPr>
              <a:t>25%</a:t>
            </a:r>
          </a:p>
          <a:p>
            <a:pPr algn="ctr" eaLnBrk="1" hangingPunct="1"/>
            <a:r>
              <a:rPr lang="en-US" sz="2400" b="1" dirty="0">
                <a:solidFill>
                  <a:srgbClr val="001E7E"/>
                </a:solidFill>
              </a:rPr>
              <a:t>Shallow</a:t>
            </a:r>
          </a:p>
          <a:p>
            <a:pPr algn="ctr" eaLnBrk="1" hangingPunct="1"/>
            <a:r>
              <a:rPr lang="en-US" sz="2400" b="1" dirty="0">
                <a:solidFill>
                  <a:srgbClr val="001E7E"/>
                </a:solidFill>
              </a:rPr>
              <a:t>infiltration</a:t>
            </a:r>
          </a:p>
        </p:txBody>
      </p:sp>
      <p:sp>
        <p:nvSpPr>
          <p:cNvPr id="501767" name="Text Box 7"/>
          <p:cNvSpPr txBox="1">
            <a:spLocks noChangeArrowheads="1"/>
          </p:cNvSpPr>
          <p:nvPr/>
        </p:nvSpPr>
        <p:spPr bwMode="auto">
          <a:xfrm>
            <a:off x="144463" y="193675"/>
            <a:ext cx="4016375" cy="496888"/>
          </a:xfrm>
          <a:prstGeom prst="rect">
            <a:avLst/>
          </a:prstGeom>
          <a:noFill/>
          <a:ln w="25400">
            <a:solidFill>
              <a:schemeClr val="tx1"/>
            </a:solidFill>
            <a:miter lim="800000"/>
            <a:headEnd/>
            <a:tailEnd/>
          </a:ln>
          <a:effectLst>
            <a:outerShdw dist="35921" dir="2700000" algn="ctr" rotWithShape="0">
              <a:schemeClr val="bg2"/>
            </a:outerShdw>
          </a:effectLst>
        </p:spPr>
        <p:txBody>
          <a:bodyPr wrap="none">
            <a:spAutoFit/>
          </a:bodyPr>
          <a:lstStyle/>
          <a:p>
            <a:pPr algn="ctr" eaLnBrk="1" hangingPunct="1">
              <a:lnSpc>
                <a:spcPct val="80000"/>
              </a:lnSpc>
              <a:defRPr/>
            </a:pPr>
            <a:r>
              <a:rPr lang="en-US" sz="3200" b="1" dirty="0">
                <a:solidFill>
                  <a:schemeClr val="tx1"/>
                </a:solidFill>
                <a:latin typeface="+mj-lt"/>
              </a:rPr>
              <a:t>Natural Ground Cover</a:t>
            </a:r>
          </a:p>
        </p:txBody>
      </p:sp>
      <p:grpSp>
        <p:nvGrpSpPr>
          <p:cNvPr id="2" name="Group 8"/>
          <p:cNvGrpSpPr>
            <a:grpSpLocks/>
          </p:cNvGrpSpPr>
          <p:nvPr/>
        </p:nvGrpSpPr>
        <p:grpSpPr bwMode="auto">
          <a:xfrm>
            <a:off x="1524000" y="1752600"/>
            <a:ext cx="4038600" cy="4800600"/>
            <a:chOff x="988" y="1493"/>
            <a:chExt cx="2160" cy="2587"/>
          </a:xfrm>
        </p:grpSpPr>
        <p:sp>
          <p:nvSpPr>
            <p:cNvPr id="6157" name="AutoShape 9"/>
            <p:cNvSpPr>
              <a:spLocks noChangeArrowheads="1"/>
            </p:cNvSpPr>
            <p:nvPr/>
          </p:nvSpPr>
          <p:spPr bwMode="auto">
            <a:xfrm rot="19826073" flipV="1">
              <a:off x="988" y="1493"/>
              <a:ext cx="2160" cy="2261"/>
            </a:xfrm>
            <a:custGeom>
              <a:avLst/>
              <a:gdLst>
                <a:gd name="T0" fmla="*/ 1080 w 21600"/>
                <a:gd name="T1" fmla="*/ 0 h 21600"/>
                <a:gd name="T2" fmla="*/ 479 w 21600"/>
                <a:gd name="T3" fmla="*/ 386 h 21600"/>
                <a:gd name="T4" fmla="*/ 1080 w 21600"/>
                <a:gd name="T5" fmla="*/ 311 h 21600"/>
                <a:gd name="T6" fmla="*/ 1681 w 21600"/>
                <a:gd name="T7" fmla="*/ 386 h 21600"/>
                <a:gd name="T8" fmla="*/ 0 60000 65536"/>
                <a:gd name="T9" fmla="*/ 0 60000 65536"/>
                <a:gd name="T10" fmla="*/ 0 60000 65536"/>
                <a:gd name="T11" fmla="*/ 0 60000 65536"/>
                <a:gd name="T12" fmla="*/ 2270 w 21600"/>
                <a:gd name="T13" fmla="*/ 0 h 21600"/>
                <a:gd name="T14" fmla="*/ 19330 w 21600"/>
                <a:gd name="T15" fmla="*/ 5999 h 21600"/>
              </a:gdLst>
              <a:ahLst/>
              <a:cxnLst>
                <a:cxn ang="T8">
                  <a:pos x="T0" y="T1"/>
                </a:cxn>
                <a:cxn ang="T9">
                  <a:pos x="T2" y="T3"/>
                </a:cxn>
                <a:cxn ang="T10">
                  <a:pos x="T4" y="T5"/>
                </a:cxn>
                <a:cxn ang="T11">
                  <a:pos x="T6" y="T7"/>
                </a:cxn>
              </a:cxnLst>
              <a:rect l="T12" t="T13" r="T14" b="T15"/>
              <a:pathLst>
                <a:path w="21600" h="21600">
                  <a:moveTo>
                    <a:pt x="5752" y="4821"/>
                  </a:moveTo>
                  <a:cubicBezTo>
                    <a:pt x="7163" y="3628"/>
                    <a:pt x="8952" y="2974"/>
                    <a:pt x="10800" y="2975"/>
                  </a:cubicBezTo>
                  <a:cubicBezTo>
                    <a:pt x="12647" y="2975"/>
                    <a:pt x="14436" y="3628"/>
                    <a:pt x="15847" y="4821"/>
                  </a:cubicBezTo>
                  <a:lnTo>
                    <a:pt x="17767" y="2547"/>
                  </a:lnTo>
                  <a:cubicBezTo>
                    <a:pt x="15818" y="902"/>
                    <a:pt x="13350" y="-1"/>
                    <a:pt x="10799" y="0"/>
                  </a:cubicBezTo>
                  <a:cubicBezTo>
                    <a:pt x="8249" y="0"/>
                    <a:pt x="5781" y="902"/>
                    <a:pt x="3832" y="2547"/>
                  </a:cubicBezTo>
                  <a:close/>
                </a:path>
              </a:pathLst>
            </a:custGeom>
            <a:gradFill rotWithShape="0">
              <a:gsLst>
                <a:gs pos="0">
                  <a:srgbClr val="9FD8FF"/>
                </a:gs>
                <a:gs pos="100000">
                  <a:srgbClr val="0052D8"/>
                </a:gs>
              </a:gsLst>
              <a:lin ang="0" scaled="1"/>
            </a:gradFill>
            <a:ln w="9525">
              <a:noFill/>
              <a:miter lim="800000"/>
              <a:headEnd/>
              <a:tailEnd/>
            </a:ln>
          </p:spPr>
          <p:txBody>
            <a:bodyPr wrap="none" anchor="ctr"/>
            <a:lstStyle/>
            <a:p>
              <a:endParaRPr lang="en-US"/>
            </a:p>
          </p:txBody>
        </p:sp>
        <p:sp>
          <p:nvSpPr>
            <p:cNvPr id="6158" name="AutoShape 10"/>
            <p:cNvSpPr>
              <a:spLocks noChangeArrowheads="1"/>
            </p:cNvSpPr>
            <p:nvPr/>
          </p:nvSpPr>
          <p:spPr bwMode="auto">
            <a:xfrm rot="20446305" flipV="1">
              <a:off x="1804" y="3192"/>
              <a:ext cx="308" cy="888"/>
            </a:xfrm>
            <a:prstGeom prst="leftArrow">
              <a:avLst>
                <a:gd name="adj1" fmla="val 33713"/>
                <a:gd name="adj2" fmla="val 79463"/>
              </a:avLst>
            </a:prstGeom>
            <a:solidFill>
              <a:srgbClr val="9FD8FF"/>
            </a:solidFill>
            <a:ln w="9525">
              <a:noFill/>
              <a:miter lim="800000"/>
              <a:headEnd/>
              <a:tailEnd/>
            </a:ln>
          </p:spPr>
          <p:txBody>
            <a:bodyPr wrap="none" anchor="ctr"/>
            <a:lstStyle/>
            <a:p>
              <a:endParaRPr lang="en-US"/>
            </a:p>
          </p:txBody>
        </p:sp>
      </p:grpSp>
      <p:sp>
        <p:nvSpPr>
          <p:cNvPr id="501771" name="AutoShape 11"/>
          <p:cNvSpPr>
            <a:spLocks noChangeArrowheads="1"/>
          </p:cNvSpPr>
          <p:nvPr/>
        </p:nvSpPr>
        <p:spPr bwMode="auto">
          <a:xfrm rot="10800000">
            <a:off x="4343400" y="4191000"/>
            <a:ext cx="1752600" cy="2660650"/>
          </a:xfrm>
          <a:prstGeom prst="upArrow">
            <a:avLst>
              <a:gd name="adj1" fmla="val 33333"/>
              <a:gd name="adj2" fmla="val 29006"/>
            </a:avLst>
          </a:prstGeom>
          <a:gradFill rotWithShape="0">
            <a:gsLst>
              <a:gs pos="0">
                <a:srgbClr val="0052D8"/>
              </a:gs>
              <a:gs pos="100000">
                <a:srgbClr val="9FD8FF"/>
              </a:gs>
            </a:gsLst>
            <a:lin ang="5400000" scaled="1"/>
          </a:gradFill>
          <a:ln w="9525">
            <a:noFill/>
            <a:miter lim="800000"/>
            <a:headEnd/>
            <a:tailEnd/>
          </a:ln>
        </p:spPr>
        <p:txBody>
          <a:bodyPr wrap="none" anchor="ctr"/>
          <a:lstStyle/>
          <a:p>
            <a:endParaRPr lang="en-US"/>
          </a:p>
        </p:txBody>
      </p:sp>
      <p:sp>
        <p:nvSpPr>
          <p:cNvPr id="501772" name="AutoShape 12"/>
          <p:cNvSpPr>
            <a:spLocks noChangeArrowheads="1"/>
          </p:cNvSpPr>
          <p:nvPr/>
        </p:nvSpPr>
        <p:spPr bwMode="auto">
          <a:xfrm>
            <a:off x="3200400" y="3962400"/>
            <a:ext cx="4038600" cy="838200"/>
          </a:xfrm>
          <a:prstGeom prst="leftRightArrow">
            <a:avLst>
              <a:gd name="adj1" fmla="val 50000"/>
              <a:gd name="adj2" fmla="val 96364"/>
            </a:avLst>
          </a:prstGeom>
          <a:gradFill rotWithShape="0">
            <a:gsLst>
              <a:gs pos="0">
                <a:srgbClr val="9FD8FF"/>
              </a:gs>
              <a:gs pos="50000">
                <a:srgbClr val="0052D8"/>
              </a:gs>
              <a:gs pos="100000">
                <a:srgbClr val="9FD8FF"/>
              </a:gs>
            </a:gsLst>
            <a:lin ang="0" scaled="1"/>
          </a:gradFill>
          <a:ln w="9525">
            <a:noFill/>
            <a:miter lim="800000"/>
            <a:headEnd/>
            <a:tailEnd/>
          </a:ln>
        </p:spPr>
        <p:txBody>
          <a:bodyPr wrap="none" anchor="ctr"/>
          <a:lstStyle/>
          <a:p>
            <a:endParaRPr lang="en-US"/>
          </a:p>
        </p:txBody>
      </p:sp>
      <p:sp>
        <p:nvSpPr>
          <p:cNvPr id="501773" name="Text Box 13"/>
          <p:cNvSpPr txBox="1">
            <a:spLocks noChangeArrowheads="1"/>
          </p:cNvSpPr>
          <p:nvPr/>
        </p:nvSpPr>
        <p:spPr bwMode="auto">
          <a:xfrm>
            <a:off x="3854450" y="4114800"/>
            <a:ext cx="1860550" cy="457200"/>
          </a:xfrm>
          <a:prstGeom prst="rect">
            <a:avLst/>
          </a:prstGeom>
          <a:noFill/>
          <a:ln w="9525">
            <a:noFill/>
            <a:miter lim="800000"/>
            <a:headEnd/>
            <a:tailEnd/>
          </a:ln>
        </p:spPr>
        <p:txBody>
          <a:bodyPr>
            <a:spAutoFit/>
          </a:bodyPr>
          <a:lstStyle/>
          <a:p>
            <a:pPr eaLnBrk="1" hangingPunct="1"/>
            <a:r>
              <a:rPr lang="en-US" sz="2400" b="1" dirty="0">
                <a:solidFill>
                  <a:srgbClr val="001E7E"/>
                </a:solidFill>
              </a:rPr>
              <a:t>10% Runoff</a:t>
            </a:r>
          </a:p>
        </p:txBody>
      </p:sp>
      <p:sp>
        <p:nvSpPr>
          <p:cNvPr id="6156" name="Text Box 14"/>
          <p:cNvSpPr txBox="1">
            <a:spLocks noChangeArrowheads="1"/>
          </p:cNvSpPr>
          <p:nvPr/>
        </p:nvSpPr>
        <p:spPr bwMode="auto">
          <a:xfrm>
            <a:off x="152400" y="6477000"/>
            <a:ext cx="2438400" cy="304800"/>
          </a:xfrm>
          <a:prstGeom prst="rect">
            <a:avLst/>
          </a:prstGeom>
          <a:noFill/>
          <a:ln w="9525">
            <a:noFill/>
            <a:miter lim="800000"/>
            <a:headEnd/>
            <a:tailEnd/>
          </a:ln>
        </p:spPr>
        <p:txBody>
          <a:bodyPr>
            <a:spAutoFit/>
          </a:bodyPr>
          <a:lstStyle/>
          <a:p>
            <a:r>
              <a:rPr lang="en-US" sz="1400">
                <a:latin typeface="Arial Narrow" pitchFamily="34" charset="0"/>
                <a:cs typeface="Times New Roman" pitchFamily="18" charset="0"/>
              </a:rPr>
              <a:t>Source:  U.S. EPA</a:t>
            </a:r>
            <a:endParaRPr lang="en-US" sz="1400">
              <a:latin typeface="Arial Narrow"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grpId="0" nodeType="afterEffect">
                                  <p:stCondLst>
                                    <p:cond delay="1000"/>
                                  </p:stCondLst>
                                  <p:childTnLst>
                                    <p:set>
                                      <p:cBhvr>
                                        <p:cTn id="6" dur="1" fill="hold">
                                          <p:stCondLst>
                                            <p:cond delay="0"/>
                                          </p:stCondLst>
                                        </p:cTn>
                                        <p:tgtEl>
                                          <p:spTgt spid="501763"/>
                                        </p:tgtEl>
                                        <p:attrNameLst>
                                          <p:attrName>style.visibility</p:attrName>
                                        </p:attrNameLst>
                                      </p:cBhvr>
                                      <p:to>
                                        <p:strVal val="visible"/>
                                      </p:to>
                                    </p:set>
                                    <p:anim calcmode="lin" valueType="num">
                                      <p:cBhvr>
                                        <p:cTn id="7" dur="500" fill="hold"/>
                                        <p:tgtEl>
                                          <p:spTgt spid="501763"/>
                                        </p:tgtEl>
                                        <p:attrNameLst>
                                          <p:attrName>ppt_x</p:attrName>
                                        </p:attrNameLst>
                                      </p:cBhvr>
                                      <p:tavLst>
                                        <p:tav tm="0">
                                          <p:val>
                                            <p:strVal val="#ppt_x"/>
                                          </p:val>
                                        </p:tav>
                                        <p:tav tm="100000">
                                          <p:val>
                                            <p:strVal val="#ppt_x"/>
                                          </p:val>
                                        </p:tav>
                                      </p:tavLst>
                                    </p:anim>
                                    <p:anim calcmode="lin" valueType="num">
                                      <p:cBhvr>
                                        <p:cTn id="8" dur="500" fill="hold"/>
                                        <p:tgtEl>
                                          <p:spTgt spid="501763"/>
                                        </p:tgtEl>
                                        <p:attrNameLst>
                                          <p:attrName>ppt_y</p:attrName>
                                        </p:attrNameLst>
                                      </p:cBhvr>
                                      <p:tavLst>
                                        <p:tav tm="0">
                                          <p:val>
                                            <p:strVal val="#ppt_y+#ppt_h/2"/>
                                          </p:val>
                                        </p:tav>
                                        <p:tav tm="100000">
                                          <p:val>
                                            <p:strVal val="#ppt_y"/>
                                          </p:val>
                                        </p:tav>
                                      </p:tavLst>
                                    </p:anim>
                                    <p:anim calcmode="lin" valueType="num">
                                      <p:cBhvr>
                                        <p:cTn id="9" dur="500" fill="hold"/>
                                        <p:tgtEl>
                                          <p:spTgt spid="501763"/>
                                        </p:tgtEl>
                                        <p:attrNameLst>
                                          <p:attrName>ppt_w</p:attrName>
                                        </p:attrNameLst>
                                      </p:cBhvr>
                                      <p:tavLst>
                                        <p:tav tm="0">
                                          <p:val>
                                            <p:strVal val="#ppt_w"/>
                                          </p:val>
                                        </p:tav>
                                        <p:tav tm="100000">
                                          <p:val>
                                            <p:strVal val="#ppt_w"/>
                                          </p:val>
                                        </p:tav>
                                      </p:tavLst>
                                    </p:anim>
                                    <p:anim calcmode="lin" valueType="num">
                                      <p:cBhvr>
                                        <p:cTn id="10" dur="500" fill="hold"/>
                                        <p:tgtEl>
                                          <p:spTgt spid="501763"/>
                                        </p:tgtEl>
                                        <p:attrNameLst>
                                          <p:attrName>ppt_h</p:attrName>
                                        </p:attrNameLst>
                                      </p:cBhvr>
                                      <p:tavLst>
                                        <p:tav tm="0">
                                          <p:val>
                                            <p:fltVal val="0"/>
                                          </p:val>
                                        </p:tav>
                                        <p:tav tm="100000">
                                          <p:val>
                                            <p:strVal val="#ppt_h"/>
                                          </p:val>
                                        </p:tav>
                                      </p:tavLst>
                                    </p:anim>
                                  </p:childTnLst>
                                </p:cTn>
                              </p:par>
                            </p:childTnLst>
                          </p:cTn>
                        </p:par>
                        <p:par>
                          <p:cTn id="11" fill="hold">
                            <p:stCondLst>
                              <p:cond delay="1500"/>
                            </p:stCondLst>
                            <p:childTnLst>
                              <p:par>
                                <p:cTn id="12" presetID="17" presetClass="entr" presetSubtype="10" fill="hold" grpId="0" nodeType="afterEffect">
                                  <p:stCondLst>
                                    <p:cond delay="0"/>
                                  </p:stCondLst>
                                  <p:childTnLst>
                                    <p:set>
                                      <p:cBhvr>
                                        <p:cTn id="13" dur="1" fill="hold">
                                          <p:stCondLst>
                                            <p:cond delay="0"/>
                                          </p:stCondLst>
                                        </p:cTn>
                                        <p:tgtEl>
                                          <p:spTgt spid="501764"/>
                                        </p:tgtEl>
                                        <p:attrNameLst>
                                          <p:attrName>style.visibility</p:attrName>
                                        </p:attrNameLst>
                                      </p:cBhvr>
                                      <p:to>
                                        <p:strVal val="visible"/>
                                      </p:to>
                                    </p:set>
                                    <p:anim calcmode="lin" valueType="num">
                                      <p:cBhvr>
                                        <p:cTn id="14" dur="500" fill="hold"/>
                                        <p:tgtEl>
                                          <p:spTgt spid="501764"/>
                                        </p:tgtEl>
                                        <p:attrNameLst>
                                          <p:attrName>ppt_w</p:attrName>
                                        </p:attrNameLst>
                                      </p:cBhvr>
                                      <p:tavLst>
                                        <p:tav tm="0">
                                          <p:val>
                                            <p:fltVal val="0"/>
                                          </p:val>
                                        </p:tav>
                                        <p:tav tm="100000">
                                          <p:val>
                                            <p:strVal val="#ppt_w"/>
                                          </p:val>
                                        </p:tav>
                                      </p:tavLst>
                                    </p:anim>
                                    <p:anim calcmode="lin" valueType="num">
                                      <p:cBhvr>
                                        <p:cTn id="15" dur="500" fill="hold"/>
                                        <p:tgtEl>
                                          <p:spTgt spid="501764"/>
                                        </p:tgtEl>
                                        <p:attrNameLst>
                                          <p:attrName>ppt_h</p:attrName>
                                        </p:attrNameLst>
                                      </p:cBhvr>
                                      <p:tavLst>
                                        <p:tav tm="0">
                                          <p:val>
                                            <p:strVal val="#ppt_h"/>
                                          </p:val>
                                        </p:tav>
                                        <p:tav tm="100000">
                                          <p:val>
                                            <p:strVal val="#ppt_h"/>
                                          </p:val>
                                        </p:tav>
                                      </p:tavLst>
                                    </p:anim>
                                  </p:childTnLst>
                                </p:cTn>
                              </p:par>
                            </p:childTnLst>
                          </p:cTn>
                        </p:par>
                        <p:par>
                          <p:cTn id="16" fill="hold">
                            <p:stCondLst>
                              <p:cond delay="2000"/>
                            </p:stCondLst>
                            <p:childTnLst>
                              <p:par>
                                <p:cTn id="17" presetID="22" presetClass="entr" presetSubtype="1" fill="hold" nodeType="afterEffect">
                                  <p:stCondLst>
                                    <p:cond delay="1000"/>
                                  </p:stCondLst>
                                  <p:childTnLst>
                                    <p:set>
                                      <p:cBhvr>
                                        <p:cTn id="18" dur="1" fill="hold">
                                          <p:stCondLst>
                                            <p:cond delay="0"/>
                                          </p:stCondLst>
                                        </p:cTn>
                                        <p:tgtEl>
                                          <p:spTgt spid="2"/>
                                        </p:tgtEl>
                                        <p:attrNameLst>
                                          <p:attrName>style.visibility</p:attrName>
                                        </p:attrNameLst>
                                      </p:cBhvr>
                                      <p:to>
                                        <p:strVal val="visible"/>
                                      </p:to>
                                    </p:set>
                                    <p:animEffect transition="in" filter="wipe(up)">
                                      <p:cBhvr>
                                        <p:cTn id="19" dur="500"/>
                                        <p:tgtEl>
                                          <p:spTgt spid="2"/>
                                        </p:tgtEl>
                                      </p:cBhvr>
                                    </p:animEffect>
                                  </p:childTnLst>
                                </p:cTn>
                              </p:par>
                            </p:childTnLst>
                          </p:cTn>
                        </p:par>
                        <p:par>
                          <p:cTn id="20" fill="hold">
                            <p:stCondLst>
                              <p:cond delay="3500"/>
                            </p:stCondLst>
                            <p:childTnLst>
                              <p:par>
                                <p:cTn id="21" presetID="17" presetClass="entr" presetSubtype="10" fill="hold" grpId="0" nodeType="afterEffect">
                                  <p:stCondLst>
                                    <p:cond delay="0"/>
                                  </p:stCondLst>
                                  <p:childTnLst>
                                    <p:set>
                                      <p:cBhvr>
                                        <p:cTn id="22" dur="1" fill="hold">
                                          <p:stCondLst>
                                            <p:cond delay="0"/>
                                          </p:stCondLst>
                                        </p:cTn>
                                        <p:tgtEl>
                                          <p:spTgt spid="501766"/>
                                        </p:tgtEl>
                                        <p:attrNameLst>
                                          <p:attrName>style.visibility</p:attrName>
                                        </p:attrNameLst>
                                      </p:cBhvr>
                                      <p:to>
                                        <p:strVal val="visible"/>
                                      </p:to>
                                    </p:set>
                                    <p:anim calcmode="lin" valueType="num">
                                      <p:cBhvr>
                                        <p:cTn id="23" dur="500" fill="hold"/>
                                        <p:tgtEl>
                                          <p:spTgt spid="501766"/>
                                        </p:tgtEl>
                                        <p:attrNameLst>
                                          <p:attrName>ppt_w</p:attrName>
                                        </p:attrNameLst>
                                      </p:cBhvr>
                                      <p:tavLst>
                                        <p:tav tm="0">
                                          <p:val>
                                            <p:fltVal val="0"/>
                                          </p:val>
                                        </p:tav>
                                        <p:tav tm="100000">
                                          <p:val>
                                            <p:strVal val="#ppt_w"/>
                                          </p:val>
                                        </p:tav>
                                      </p:tavLst>
                                    </p:anim>
                                    <p:anim calcmode="lin" valueType="num">
                                      <p:cBhvr>
                                        <p:cTn id="24" dur="500" fill="hold"/>
                                        <p:tgtEl>
                                          <p:spTgt spid="501766"/>
                                        </p:tgtEl>
                                        <p:attrNameLst>
                                          <p:attrName>ppt_h</p:attrName>
                                        </p:attrNameLst>
                                      </p:cBhvr>
                                      <p:tavLst>
                                        <p:tav tm="0">
                                          <p:val>
                                            <p:strVal val="#ppt_h"/>
                                          </p:val>
                                        </p:tav>
                                        <p:tav tm="100000">
                                          <p:val>
                                            <p:strVal val="#ppt_h"/>
                                          </p:val>
                                        </p:tav>
                                      </p:tavLst>
                                    </p:anim>
                                  </p:childTnLst>
                                </p:cTn>
                              </p:par>
                            </p:childTnLst>
                          </p:cTn>
                        </p:par>
                        <p:par>
                          <p:cTn id="25" fill="hold">
                            <p:stCondLst>
                              <p:cond delay="4000"/>
                            </p:stCondLst>
                            <p:childTnLst>
                              <p:par>
                                <p:cTn id="26" presetID="17" presetClass="entr" presetSubtype="1" fill="hold" grpId="0" nodeType="afterEffect">
                                  <p:stCondLst>
                                    <p:cond delay="1000"/>
                                  </p:stCondLst>
                                  <p:childTnLst>
                                    <p:set>
                                      <p:cBhvr>
                                        <p:cTn id="27" dur="1" fill="hold">
                                          <p:stCondLst>
                                            <p:cond delay="0"/>
                                          </p:stCondLst>
                                        </p:cTn>
                                        <p:tgtEl>
                                          <p:spTgt spid="501771"/>
                                        </p:tgtEl>
                                        <p:attrNameLst>
                                          <p:attrName>style.visibility</p:attrName>
                                        </p:attrNameLst>
                                      </p:cBhvr>
                                      <p:to>
                                        <p:strVal val="visible"/>
                                      </p:to>
                                    </p:set>
                                    <p:anim calcmode="lin" valueType="num">
                                      <p:cBhvr>
                                        <p:cTn id="28" dur="500" fill="hold"/>
                                        <p:tgtEl>
                                          <p:spTgt spid="501771"/>
                                        </p:tgtEl>
                                        <p:attrNameLst>
                                          <p:attrName>ppt_x</p:attrName>
                                        </p:attrNameLst>
                                      </p:cBhvr>
                                      <p:tavLst>
                                        <p:tav tm="0">
                                          <p:val>
                                            <p:strVal val="#ppt_x"/>
                                          </p:val>
                                        </p:tav>
                                        <p:tav tm="100000">
                                          <p:val>
                                            <p:strVal val="#ppt_x"/>
                                          </p:val>
                                        </p:tav>
                                      </p:tavLst>
                                    </p:anim>
                                    <p:anim calcmode="lin" valueType="num">
                                      <p:cBhvr>
                                        <p:cTn id="29" dur="500" fill="hold"/>
                                        <p:tgtEl>
                                          <p:spTgt spid="501771"/>
                                        </p:tgtEl>
                                        <p:attrNameLst>
                                          <p:attrName>ppt_y</p:attrName>
                                        </p:attrNameLst>
                                      </p:cBhvr>
                                      <p:tavLst>
                                        <p:tav tm="0">
                                          <p:val>
                                            <p:strVal val="#ppt_y-#ppt_h/2"/>
                                          </p:val>
                                        </p:tav>
                                        <p:tav tm="100000">
                                          <p:val>
                                            <p:strVal val="#ppt_y"/>
                                          </p:val>
                                        </p:tav>
                                      </p:tavLst>
                                    </p:anim>
                                    <p:anim calcmode="lin" valueType="num">
                                      <p:cBhvr>
                                        <p:cTn id="30" dur="500" fill="hold"/>
                                        <p:tgtEl>
                                          <p:spTgt spid="501771"/>
                                        </p:tgtEl>
                                        <p:attrNameLst>
                                          <p:attrName>ppt_w</p:attrName>
                                        </p:attrNameLst>
                                      </p:cBhvr>
                                      <p:tavLst>
                                        <p:tav tm="0">
                                          <p:val>
                                            <p:strVal val="#ppt_w"/>
                                          </p:val>
                                        </p:tav>
                                        <p:tav tm="100000">
                                          <p:val>
                                            <p:strVal val="#ppt_w"/>
                                          </p:val>
                                        </p:tav>
                                      </p:tavLst>
                                    </p:anim>
                                    <p:anim calcmode="lin" valueType="num">
                                      <p:cBhvr>
                                        <p:cTn id="31" dur="500" fill="hold"/>
                                        <p:tgtEl>
                                          <p:spTgt spid="501771"/>
                                        </p:tgtEl>
                                        <p:attrNameLst>
                                          <p:attrName>ppt_h</p:attrName>
                                        </p:attrNameLst>
                                      </p:cBhvr>
                                      <p:tavLst>
                                        <p:tav tm="0">
                                          <p:val>
                                            <p:fltVal val="0"/>
                                          </p:val>
                                        </p:tav>
                                        <p:tav tm="100000">
                                          <p:val>
                                            <p:strVal val="#ppt_h"/>
                                          </p:val>
                                        </p:tav>
                                      </p:tavLst>
                                    </p:anim>
                                  </p:childTnLst>
                                </p:cTn>
                              </p:par>
                            </p:childTnLst>
                          </p:cTn>
                        </p:par>
                        <p:par>
                          <p:cTn id="32" fill="hold">
                            <p:stCondLst>
                              <p:cond delay="5500"/>
                            </p:stCondLst>
                            <p:childTnLst>
                              <p:par>
                                <p:cTn id="33" presetID="17" presetClass="entr" presetSubtype="10" fill="hold" grpId="0" nodeType="afterEffect">
                                  <p:stCondLst>
                                    <p:cond delay="0"/>
                                  </p:stCondLst>
                                  <p:childTnLst>
                                    <p:set>
                                      <p:cBhvr>
                                        <p:cTn id="34" dur="1" fill="hold">
                                          <p:stCondLst>
                                            <p:cond delay="0"/>
                                          </p:stCondLst>
                                        </p:cTn>
                                        <p:tgtEl>
                                          <p:spTgt spid="501765"/>
                                        </p:tgtEl>
                                        <p:attrNameLst>
                                          <p:attrName>style.visibility</p:attrName>
                                        </p:attrNameLst>
                                      </p:cBhvr>
                                      <p:to>
                                        <p:strVal val="visible"/>
                                      </p:to>
                                    </p:set>
                                    <p:anim calcmode="lin" valueType="num">
                                      <p:cBhvr>
                                        <p:cTn id="35" dur="500" fill="hold"/>
                                        <p:tgtEl>
                                          <p:spTgt spid="501765"/>
                                        </p:tgtEl>
                                        <p:attrNameLst>
                                          <p:attrName>ppt_w</p:attrName>
                                        </p:attrNameLst>
                                      </p:cBhvr>
                                      <p:tavLst>
                                        <p:tav tm="0">
                                          <p:val>
                                            <p:fltVal val="0"/>
                                          </p:val>
                                        </p:tav>
                                        <p:tav tm="100000">
                                          <p:val>
                                            <p:strVal val="#ppt_w"/>
                                          </p:val>
                                        </p:tav>
                                      </p:tavLst>
                                    </p:anim>
                                    <p:anim calcmode="lin" valueType="num">
                                      <p:cBhvr>
                                        <p:cTn id="36" dur="500" fill="hold"/>
                                        <p:tgtEl>
                                          <p:spTgt spid="501765"/>
                                        </p:tgtEl>
                                        <p:attrNameLst>
                                          <p:attrName>ppt_h</p:attrName>
                                        </p:attrNameLst>
                                      </p:cBhvr>
                                      <p:tavLst>
                                        <p:tav tm="0">
                                          <p:val>
                                            <p:strVal val="#ppt_h"/>
                                          </p:val>
                                        </p:tav>
                                        <p:tav tm="100000">
                                          <p:val>
                                            <p:strVal val="#ppt_h"/>
                                          </p:val>
                                        </p:tav>
                                      </p:tavLst>
                                    </p:anim>
                                  </p:childTnLst>
                                </p:cTn>
                              </p:par>
                            </p:childTnLst>
                          </p:cTn>
                        </p:par>
                        <p:par>
                          <p:cTn id="37" fill="hold">
                            <p:stCondLst>
                              <p:cond delay="6000"/>
                            </p:stCondLst>
                            <p:childTnLst>
                              <p:par>
                                <p:cTn id="38" presetID="17" presetClass="entr" presetSubtype="10" fill="hold" grpId="0" nodeType="afterEffect">
                                  <p:stCondLst>
                                    <p:cond delay="1000"/>
                                  </p:stCondLst>
                                  <p:childTnLst>
                                    <p:set>
                                      <p:cBhvr>
                                        <p:cTn id="39" dur="1" fill="hold">
                                          <p:stCondLst>
                                            <p:cond delay="0"/>
                                          </p:stCondLst>
                                        </p:cTn>
                                        <p:tgtEl>
                                          <p:spTgt spid="501772"/>
                                        </p:tgtEl>
                                        <p:attrNameLst>
                                          <p:attrName>style.visibility</p:attrName>
                                        </p:attrNameLst>
                                      </p:cBhvr>
                                      <p:to>
                                        <p:strVal val="visible"/>
                                      </p:to>
                                    </p:set>
                                    <p:anim calcmode="lin" valueType="num">
                                      <p:cBhvr>
                                        <p:cTn id="40" dur="500" fill="hold"/>
                                        <p:tgtEl>
                                          <p:spTgt spid="501772"/>
                                        </p:tgtEl>
                                        <p:attrNameLst>
                                          <p:attrName>ppt_w</p:attrName>
                                        </p:attrNameLst>
                                      </p:cBhvr>
                                      <p:tavLst>
                                        <p:tav tm="0">
                                          <p:val>
                                            <p:fltVal val="0"/>
                                          </p:val>
                                        </p:tav>
                                        <p:tav tm="100000">
                                          <p:val>
                                            <p:strVal val="#ppt_w"/>
                                          </p:val>
                                        </p:tav>
                                      </p:tavLst>
                                    </p:anim>
                                    <p:anim calcmode="lin" valueType="num">
                                      <p:cBhvr>
                                        <p:cTn id="41" dur="500" fill="hold"/>
                                        <p:tgtEl>
                                          <p:spTgt spid="501772"/>
                                        </p:tgtEl>
                                        <p:attrNameLst>
                                          <p:attrName>ppt_h</p:attrName>
                                        </p:attrNameLst>
                                      </p:cBhvr>
                                      <p:tavLst>
                                        <p:tav tm="0">
                                          <p:val>
                                            <p:strVal val="#ppt_h"/>
                                          </p:val>
                                        </p:tav>
                                        <p:tav tm="100000">
                                          <p:val>
                                            <p:strVal val="#ppt_h"/>
                                          </p:val>
                                        </p:tav>
                                      </p:tavLst>
                                    </p:anim>
                                  </p:childTnLst>
                                </p:cTn>
                              </p:par>
                            </p:childTnLst>
                          </p:cTn>
                        </p:par>
                        <p:par>
                          <p:cTn id="42" fill="hold">
                            <p:stCondLst>
                              <p:cond delay="7500"/>
                            </p:stCondLst>
                            <p:childTnLst>
                              <p:par>
                                <p:cTn id="43" presetID="17" presetClass="entr" presetSubtype="10" fill="hold" grpId="0" nodeType="afterEffect">
                                  <p:stCondLst>
                                    <p:cond delay="0"/>
                                  </p:stCondLst>
                                  <p:childTnLst>
                                    <p:set>
                                      <p:cBhvr>
                                        <p:cTn id="44" dur="1" fill="hold">
                                          <p:stCondLst>
                                            <p:cond delay="0"/>
                                          </p:stCondLst>
                                        </p:cTn>
                                        <p:tgtEl>
                                          <p:spTgt spid="501773"/>
                                        </p:tgtEl>
                                        <p:attrNameLst>
                                          <p:attrName>style.visibility</p:attrName>
                                        </p:attrNameLst>
                                      </p:cBhvr>
                                      <p:to>
                                        <p:strVal val="visible"/>
                                      </p:to>
                                    </p:set>
                                    <p:anim calcmode="lin" valueType="num">
                                      <p:cBhvr>
                                        <p:cTn id="45" dur="500" fill="hold"/>
                                        <p:tgtEl>
                                          <p:spTgt spid="501773"/>
                                        </p:tgtEl>
                                        <p:attrNameLst>
                                          <p:attrName>ppt_w</p:attrName>
                                        </p:attrNameLst>
                                      </p:cBhvr>
                                      <p:tavLst>
                                        <p:tav tm="0">
                                          <p:val>
                                            <p:fltVal val="0"/>
                                          </p:val>
                                        </p:tav>
                                        <p:tav tm="100000">
                                          <p:val>
                                            <p:strVal val="#ppt_w"/>
                                          </p:val>
                                        </p:tav>
                                      </p:tavLst>
                                    </p:anim>
                                    <p:anim calcmode="lin" valueType="num">
                                      <p:cBhvr>
                                        <p:cTn id="46" dur="500" fill="hold"/>
                                        <p:tgtEl>
                                          <p:spTgt spid="50177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63" grpId="0" animBg="1"/>
      <p:bldP spid="501764" grpId="0" autoUpdateAnimBg="0"/>
      <p:bldP spid="501765" grpId="0" autoUpdateAnimBg="0"/>
      <p:bldP spid="501766" grpId="0" autoUpdateAnimBg="0"/>
      <p:bldP spid="501771" grpId="0" animBg="1"/>
      <p:bldP spid="501772" grpId="0" animBg="1"/>
      <p:bldP spid="501773"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70" name="Rectangle 2"/>
          <p:cNvSpPr>
            <a:spLocks noGrp="1" noChangeArrowheads="1"/>
          </p:cNvSpPr>
          <p:nvPr>
            <p:ph type="title"/>
          </p:nvPr>
        </p:nvSpPr>
        <p:spPr>
          <a:xfrm>
            <a:off x="457200" y="277813"/>
            <a:ext cx="8229600" cy="684212"/>
          </a:xfrm>
        </p:spPr>
        <p:txBody>
          <a:bodyPr>
            <a:normAutofit fontScale="90000"/>
          </a:bodyPr>
          <a:lstStyle/>
          <a:p>
            <a:pPr>
              <a:defRPr/>
            </a:pPr>
            <a:endParaRPr lang="en-US"/>
          </a:p>
        </p:txBody>
      </p:sp>
      <p:pic>
        <p:nvPicPr>
          <p:cNvPr id="9219" name="Picture 3" descr="Watershed Map"/>
          <p:cNvPicPr>
            <a:picLocks noGrp="1" noChangeAspect="1" noChangeArrowheads="1"/>
          </p:cNvPicPr>
          <p:nvPr>
            <p:ph idx="1"/>
          </p:nvPr>
        </p:nvPicPr>
        <p:blipFill>
          <a:blip r:embed="rId2" cstate="print">
            <a:lum contrast="12000"/>
          </a:blip>
          <a:srcRect/>
          <a:stretch>
            <a:fillRect/>
          </a:stretch>
        </p:blipFill>
        <p:spPr>
          <a:xfrm>
            <a:off x="0" y="0"/>
            <a:ext cx="9144000" cy="6858000"/>
          </a:xfrm>
          <a:noFill/>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4" name="Rectangle 2"/>
          <p:cNvSpPr>
            <a:spLocks noGrp="1" noChangeArrowheads="1"/>
          </p:cNvSpPr>
          <p:nvPr>
            <p:ph type="title"/>
          </p:nvPr>
        </p:nvSpPr>
        <p:spPr>
          <a:xfrm>
            <a:off x="457200" y="277813"/>
            <a:ext cx="8229600" cy="684212"/>
          </a:xfrm>
        </p:spPr>
        <p:txBody>
          <a:bodyPr>
            <a:normAutofit fontScale="90000"/>
          </a:bodyPr>
          <a:lstStyle/>
          <a:p>
            <a:pPr fontAlgn="auto">
              <a:spcBef>
                <a:spcPts val="0"/>
              </a:spcBef>
              <a:spcAft>
                <a:spcPts val="0"/>
              </a:spcAft>
              <a:defRPr/>
            </a:pPr>
            <a:endParaRPr>
              <a:solidFill>
                <a:schemeClr val="tx2">
                  <a:shade val="85000"/>
                  <a:satMod val="150000"/>
                </a:schemeClr>
              </a:solidFill>
            </a:endParaRPr>
          </a:p>
        </p:txBody>
      </p:sp>
      <p:pic>
        <p:nvPicPr>
          <p:cNvPr id="7171" name="Picture 3" descr="Service Homes"/>
          <p:cNvPicPr>
            <a:picLocks noGrp="1" noChangeAspect="1" noChangeArrowheads="1"/>
          </p:cNvPicPr>
          <p:nvPr>
            <p:ph idx="1"/>
          </p:nvPr>
        </p:nvPicPr>
        <p:blipFill>
          <a:blip r:embed="rId2" cstate="print"/>
          <a:srcRect/>
          <a:stretch>
            <a:fillRect/>
          </a:stretch>
        </p:blipFill>
        <p:spPr>
          <a:xfrm>
            <a:off x="0" y="0"/>
            <a:ext cx="9144000" cy="6858000"/>
          </a:xfrm>
        </p:spPr>
      </p:pic>
      <p:sp>
        <p:nvSpPr>
          <p:cNvPr id="7172" name="Rectangle 4"/>
          <p:cNvSpPr>
            <a:spLocks noChangeArrowheads="1"/>
          </p:cNvSpPr>
          <p:nvPr/>
        </p:nvSpPr>
        <p:spPr bwMode="auto">
          <a:xfrm>
            <a:off x="6172200" y="6400800"/>
            <a:ext cx="3048000" cy="457200"/>
          </a:xfrm>
          <a:prstGeom prst="rect">
            <a:avLst/>
          </a:prstGeom>
          <a:noFill/>
          <a:ln w="9525">
            <a:noFill/>
            <a:miter lim="800000"/>
            <a:headEnd/>
            <a:tailEnd/>
          </a:ln>
        </p:spPr>
        <p:txBody>
          <a:bodyPr>
            <a:spAutoFit/>
          </a:bodyPr>
          <a:lstStyle/>
          <a:p>
            <a:r>
              <a:rPr lang="en-US" sz="2400">
                <a:solidFill>
                  <a:schemeClr val="bg1"/>
                </a:solidFill>
              </a:rPr>
              <a:t>Source:  USDA/NRCS</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ph idx="1"/>
          </p:nvPr>
        </p:nvGraphicFramePr>
        <p:xfrm>
          <a:off x="457200" y="1600200"/>
          <a:ext cx="8229600" cy="4525963"/>
        </p:xfrm>
        <a:graphic>
          <a:graphicData uri="http://schemas.openxmlformats.org/presentationml/2006/ole">
            <p:oleObj spid="_x0000_s1026" name="Chart" r:id="rId3" imgW="8305724" imgH="4343514" progId="MSGraph.Chart.8">
              <p:embed followColorScheme="full"/>
            </p:oleObj>
          </a:graphicData>
        </a:graphic>
      </p:graphicFrame>
      <p:pic>
        <p:nvPicPr>
          <p:cNvPr id="1027" name="Picture 3" descr="phasing-bad-img020"/>
          <p:cNvPicPr>
            <a:picLocks noChangeAspect="1" noChangeArrowheads="1"/>
          </p:cNvPicPr>
          <p:nvPr/>
        </p:nvPicPr>
        <p:blipFill>
          <a:blip r:embed="rId4" cstate="print"/>
          <a:srcRect/>
          <a:stretch>
            <a:fillRect/>
          </a:stretch>
        </p:blipFill>
        <p:spPr bwMode="auto">
          <a:xfrm>
            <a:off x="0" y="0"/>
            <a:ext cx="9144000" cy="6858000"/>
          </a:xfrm>
          <a:prstGeom prst="rect">
            <a:avLst/>
          </a:prstGeom>
          <a:noFill/>
          <a:ln w="9525">
            <a:noFill/>
            <a:miter lim="800000"/>
            <a:headEnd/>
            <a:tailEnd/>
          </a:ln>
        </p:spPr>
      </p:pic>
      <p:sp>
        <p:nvSpPr>
          <p:cNvPr id="1028" name="Rectangle 4"/>
          <p:cNvSpPr>
            <a:spLocks noChangeArrowheads="1"/>
          </p:cNvSpPr>
          <p:nvPr/>
        </p:nvSpPr>
        <p:spPr bwMode="auto">
          <a:xfrm>
            <a:off x="6681788" y="6400800"/>
            <a:ext cx="2462212" cy="457200"/>
          </a:xfrm>
          <a:prstGeom prst="rect">
            <a:avLst/>
          </a:prstGeom>
          <a:noFill/>
          <a:ln w="9525">
            <a:noFill/>
            <a:miter lim="800000"/>
            <a:headEnd/>
            <a:tailEnd/>
          </a:ln>
        </p:spPr>
        <p:txBody>
          <a:bodyPr wrap="none">
            <a:spAutoFit/>
          </a:bodyPr>
          <a:lstStyle/>
          <a:p>
            <a:r>
              <a:rPr lang="en-US" sz="2400">
                <a:solidFill>
                  <a:schemeClr val="bg1"/>
                </a:solidFill>
              </a:rPr>
              <a:t>Source:  U.S. EPA</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Las Vegas Aerial"/>
          <p:cNvPicPr>
            <a:picLocks noChangeAspect="1" noChangeArrowheads="1"/>
          </p:cNvPicPr>
          <p:nvPr/>
        </p:nvPicPr>
        <p:blipFill>
          <a:blip r:embed="rId2" cstate="print"/>
          <a:srcRect/>
          <a:stretch>
            <a:fillRect/>
          </a:stretch>
        </p:blipFill>
        <p:spPr bwMode="auto">
          <a:xfrm>
            <a:off x="-304800" y="0"/>
            <a:ext cx="94488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Watershed-75-100 copy"/>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02787" name="AutoShape 3"/>
          <p:cNvSpPr>
            <a:spLocks noChangeArrowheads="1"/>
          </p:cNvSpPr>
          <p:nvPr/>
        </p:nvSpPr>
        <p:spPr bwMode="auto">
          <a:xfrm>
            <a:off x="4953000" y="146050"/>
            <a:ext cx="1447800" cy="4724400"/>
          </a:xfrm>
          <a:prstGeom prst="upArrow">
            <a:avLst>
              <a:gd name="adj1" fmla="val 33333"/>
              <a:gd name="adj2" fmla="val 62347"/>
            </a:avLst>
          </a:prstGeom>
          <a:gradFill rotWithShape="0">
            <a:gsLst>
              <a:gs pos="0">
                <a:srgbClr val="9FD8FF"/>
              </a:gs>
              <a:gs pos="100000">
                <a:srgbClr val="0052D8"/>
              </a:gs>
            </a:gsLst>
            <a:lin ang="5400000" scaled="1"/>
          </a:gradFill>
          <a:ln w="9525">
            <a:noFill/>
            <a:miter lim="800000"/>
            <a:headEnd/>
            <a:tailEnd/>
          </a:ln>
        </p:spPr>
        <p:txBody>
          <a:bodyPr wrap="none" anchor="ctr"/>
          <a:lstStyle/>
          <a:p>
            <a:endParaRPr lang="en-US"/>
          </a:p>
        </p:txBody>
      </p:sp>
      <p:sp>
        <p:nvSpPr>
          <p:cNvPr id="502788" name="Text Box 4"/>
          <p:cNvSpPr txBox="1">
            <a:spLocks noChangeArrowheads="1"/>
          </p:cNvSpPr>
          <p:nvPr/>
        </p:nvSpPr>
        <p:spPr bwMode="auto">
          <a:xfrm>
            <a:off x="5867400" y="831850"/>
            <a:ext cx="2960688" cy="676275"/>
          </a:xfrm>
          <a:prstGeom prst="rect">
            <a:avLst/>
          </a:prstGeom>
          <a:noFill/>
          <a:ln w="9525">
            <a:noFill/>
            <a:miter lim="800000"/>
            <a:headEnd/>
            <a:tailEnd/>
          </a:ln>
        </p:spPr>
        <p:txBody>
          <a:bodyPr>
            <a:spAutoFit/>
          </a:bodyPr>
          <a:lstStyle/>
          <a:p>
            <a:pPr algn="ctr" eaLnBrk="1" hangingPunct="1">
              <a:lnSpc>
                <a:spcPct val="80000"/>
              </a:lnSpc>
            </a:pPr>
            <a:r>
              <a:rPr lang="en-US" sz="2400">
                <a:solidFill>
                  <a:srgbClr val="001E7E"/>
                </a:solidFill>
              </a:rPr>
              <a:t>30%</a:t>
            </a:r>
          </a:p>
          <a:p>
            <a:pPr algn="ctr" eaLnBrk="1" hangingPunct="1">
              <a:lnSpc>
                <a:spcPct val="80000"/>
              </a:lnSpc>
            </a:pPr>
            <a:r>
              <a:rPr lang="en-US" sz="2400">
                <a:solidFill>
                  <a:srgbClr val="001E7E"/>
                </a:solidFill>
              </a:rPr>
              <a:t>Evapotranspiration</a:t>
            </a:r>
          </a:p>
        </p:txBody>
      </p:sp>
      <p:sp>
        <p:nvSpPr>
          <p:cNvPr id="502789" name="Text Box 5"/>
          <p:cNvSpPr txBox="1">
            <a:spLocks noChangeArrowheads="1"/>
          </p:cNvSpPr>
          <p:nvPr/>
        </p:nvSpPr>
        <p:spPr bwMode="auto">
          <a:xfrm>
            <a:off x="6096000" y="5403850"/>
            <a:ext cx="1671638" cy="822325"/>
          </a:xfrm>
          <a:prstGeom prst="rect">
            <a:avLst/>
          </a:prstGeom>
          <a:noFill/>
          <a:ln w="9525">
            <a:noFill/>
            <a:miter lim="800000"/>
            <a:headEnd/>
            <a:tailEnd/>
          </a:ln>
        </p:spPr>
        <p:txBody>
          <a:bodyPr wrap="none">
            <a:spAutoFit/>
          </a:bodyPr>
          <a:lstStyle/>
          <a:p>
            <a:pPr eaLnBrk="1" hangingPunct="1"/>
            <a:r>
              <a:rPr lang="en-US" sz="2400">
                <a:solidFill>
                  <a:srgbClr val="001E7E"/>
                </a:solidFill>
              </a:rPr>
              <a:t>5% Deep</a:t>
            </a:r>
          </a:p>
          <a:p>
            <a:pPr eaLnBrk="1" hangingPunct="1"/>
            <a:r>
              <a:rPr lang="en-US" sz="2400">
                <a:solidFill>
                  <a:srgbClr val="001E7E"/>
                </a:solidFill>
              </a:rPr>
              <a:t>infiltration</a:t>
            </a:r>
          </a:p>
        </p:txBody>
      </p:sp>
      <p:sp>
        <p:nvSpPr>
          <p:cNvPr id="502790" name="Text Box 6"/>
          <p:cNvSpPr txBox="1">
            <a:spLocks noChangeArrowheads="1"/>
          </p:cNvSpPr>
          <p:nvPr/>
        </p:nvSpPr>
        <p:spPr bwMode="auto">
          <a:xfrm>
            <a:off x="2133600" y="5556250"/>
            <a:ext cx="2733675" cy="830263"/>
          </a:xfrm>
          <a:prstGeom prst="rect">
            <a:avLst/>
          </a:prstGeom>
          <a:noFill/>
          <a:ln w="9525">
            <a:noFill/>
            <a:miter lim="800000"/>
            <a:headEnd/>
            <a:tailEnd/>
          </a:ln>
        </p:spPr>
        <p:txBody>
          <a:bodyPr wrap="none">
            <a:spAutoFit/>
          </a:bodyPr>
          <a:lstStyle/>
          <a:p>
            <a:pPr eaLnBrk="1" hangingPunct="1"/>
            <a:r>
              <a:rPr lang="en-US" sz="2400">
                <a:solidFill>
                  <a:srgbClr val="001E7E"/>
                </a:solidFill>
              </a:rPr>
              <a:t>10%</a:t>
            </a:r>
          </a:p>
          <a:p>
            <a:pPr eaLnBrk="1" hangingPunct="1"/>
            <a:r>
              <a:rPr lang="en-US" sz="2400">
                <a:solidFill>
                  <a:srgbClr val="001E7E"/>
                </a:solidFill>
              </a:rPr>
              <a:t>Shallow infiltration</a:t>
            </a:r>
          </a:p>
        </p:txBody>
      </p:sp>
      <p:sp>
        <p:nvSpPr>
          <p:cNvPr id="502791" name="Text Box 7"/>
          <p:cNvSpPr txBox="1">
            <a:spLocks noChangeArrowheads="1"/>
          </p:cNvSpPr>
          <p:nvPr/>
        </p:nvSpPr>
        <p:spPr bwMode="auto">
          <a:xfrm>
            <a:off x="215900" y="298450"/>
            <a:ext cx="3548063" cy="890588"/>
          </a:xfrm>
          <a:prstGeom prst="rect">
            <a:avLst/>
          </a:prstGeom>
          <a:noFill/>
          <a:ln w="25400">
            <a:solidFill>
              <a:schemeClr val="tx1"/>
            </a:solidFill>
            <a:miter lim="800000"/>
            <a:headEnd/>
            <a:tailEnd/>
          </a:ln>
          <a:effectLst>
            <a:outerShdw dist="35921" dir="2700000" algn="ctr" rotWithShape="0">
              <a:schemeClr val="bg2"/>
            </a:outerShdw>
          </a:effectLst>
        </p:spPr>
        <p:txBody>
          <a:bodyPr wrap="none">
            <a:spAutoFit/>
          </a:bodyPr>
          <a:lstStyle/>
          <a:p>
            <a:pPr algn="ctr" eaLnBrk="1" hangingPunct="1">
              <a:lnSpc>
                <a:spcPct val="80000"/>
              </a:lnSpc>
              <a:defRPr/>
            </a:pPr>
            <a:r>
              <a:rPr lang="en-US" sz="3200" dirty="0">
                <a:solidFill>
                  <a:schemeClr val="tx1"/>
                </a:solidFill>
                <a:latin typeface="+mj-lt"/>
              </a:rPr>
              <a:t>75 – 100%</a:t>
            </a:r>
          </a:p>
          <a:p>
            <a:pPr algn="ctr" eaLnBrk="1" hangingPunct="1">
              <a:lnSpc>
                <a:spcPct val="80000"/>
              </a:lnSpc>
              <a:defRPr/>
            </a:pPr>
            <a:r>
              <a:rPr lang="en-US" sz="3200" dirty="0">
                <a:solidFill>
                  <a:schemeClr val="tx1"/>
                </a:solidFill>
                <a:latin typeface="+mj-lt"/>
              </a:rPr>
              <a:t>Impervious surface</a:t>
            </a:r>
          </a:p>
        </p:txBody>
      </p:sp>
      <p:grpSp>
        <p:nvGrpSpPr>
          <p:cNvPr id="2" name="Group 8"/>
          <p:cNvGrpSpPr>
            <a:grpSpLocks/>
          </p:cNvGrpSpPr>
          <p:nvPr/>
        </p:nvGrpSpPr>
        <p:grpSpPr bwMode="auto">
          <a:xfrm rot="19826073" flipV="1">
            <a:off x="1905000" y="3498850"/>
            <a:ext cx="3429000" cy="2209800"/>
            <a:chOff x="336" y="3360"/>
            <a:chExt cx="2352" cy="1392"/>
          </a:xfrm>
        </p:grpSpPr>
        <p:sp>
          <p:nvSpPr>
            <p:cNvPr id="8205" name="AutoShape 9"/>
            <p:cNvSpPr>
              <a:spLocks noChangeArrowheads="1"/>
            </p:cNvSpPr>
            <p:nvPr/>
          </p:nvSpPr>
          <p:spPr bwMode="auto">
            <a:xfrm>
              <a:off x="336" y="3408"/>
              <a:ext cx="2352" cy="1344"/>
            </a:xfrm>
            <a:custGeom>
              <a:avLst/>
              <a:gdLst>
                <a:gd name="T0" fmla="*/ 1176 w 21600"/>
                <a:gd name="T1" fmla="*/ 0 h 21600"/>
                <a:gd name="T2" fmla="*/ 522 w 21600"/>
                <a:gd name="T3" fmla="*/ 229 h 21600"/>
                <a:gd name="T4" fmla="*/ 1176 w 21600"/>
                <a:gd name="T5" fmla="*/ 185 h 21600"/>
                <a:gd name="T6" fmla="*/ 1830 w 21600"/>
                <a:gd name="T7" fmla="*/ 229 h 21600"/>
                <a:gd name="T8" fmla="*/ 0 60000 65536"/>
                <a:gd name="T9" fmla="*/ 0 60000 65536"/>
                <a:gd name="T10" fmla="*/ 0 60000 65536"/>
                <a:gd name="T11" fmla="*/ 0 60000 65536"/>
                <a:gd name="T12" fmla="*/ 2268 w 21600"/>
                <a:gd name="T13" fmla="*/ 0 h 21600"/>
                <a:gd name="T14" fmla="*/ 19332 w 21600"/>
                <a:gd name="T15" fmla="*/ 5995 h 21600"/>
              </a:gdLst>
              <a:ahLst/>
              <a:cxnLst>
                <a:cxn ang="T8">
                  <a:pos x="T0" y="T1"/>
                </a:cxn>
                <a:cxn ang="T9">
                  <a:pos x="T2" y="T3"/>
                </a:cxn>
                <a:cxn ang="T10">
                  <a:pos x="T4" y="T5"/>
                </a:cxn>
                <a:cxn ang="T11">
                  <a:pos x="T6" y="T7"/>
                </a:cxn>
              </a:cxnLst>
              <a:rect l="T12" t="T13" r="T14" b="T15"/>
              <a:pathLst>
                <a:path w="21600" h="21600">
                  <a:moveTo>
                    <a:pt x="5752" y="4821"/>
                  </a:moveTo>
                  <a:cubicBezTo>
                    <a:pt x="7163" y="3628"/>
                    <a:pt x="8952" y="2974"/>
                    <a:pt x="10800" y="2975"/>
                  </a:cubicBezTo>
                  <a:cubicBezTo>
                    <a:pt x="12647" y="2975"/>
                    <a:pt x="14436" y="3628"/>
                    <a:pt x="15847" y="4821"/>
                  </a:cubicBezTo>
                  <a:lnTo>
                    <a:pt x="17767" y="2547"/>
                  </a:lnTo>
                  <a:cubicBezTo>
                    <a:pt x="15818" y="902"/>
                    <a:pt x="13350" y="-1"/>
                    <a:pt x="10799" y="0"/>
                  </a:cubicBezTo>
                  <a:cubicBezTo>
                    <a:pt x="8249" y="0"/>
                    <a:pt x="5781" y="902"/>
                    <a:pt x="3832" y="2547"/>
                  </a:cubicBezTo>
                  <a:close/>
                </a:path>
              </a:pathLst>
            </a:custGeom>
            <a:gradFill rotWithShape="0">
              <a:gsLst>
                <a:gs pos="0">
                  <a:srgbClr val="9FD8FF"/>
                </a:gs>
                <a:gs pos="100000">
                  <a:srgbClr val="0052D8"/>
                </a:gs>
              </a:gsLst>
              <a:lin ang="0" scaled="1"/>
            </a:gradFill>
            <a:ln w="9525">
              <a:noFill/>
              <a:miter lim="800000"/>
              <a:headEnd/>
              <a:tailEnd/>
            </a:ln>
          </p:spPr>
          <p:txBody>
            <a:bodyPr wrap="none" anchor="ctr"/>
            <a:lstStyle/>
            <a:p>
              <a:endParaRPr lang="en-US"/>
            </a:p>
          </p:txBody>
        </p:sp>
        <p:sp>
          <p:nvSpPr>
            <p:cNvPr id="8206" name="AutoShape 10"/>
            <p:cNvSpPr>
              <a:spLocks noChangeArrowheads="1"/>
            </p:cNvSpPr>
            <p:nvPr/>
          </p:nvSpPr>
          <p:spPr bwMode="auto">
            <a:xfrm rot="-620231">
              <a:off x="672" y="3360"/>
              <a:ext cx="336" cy="528"/>
            </a:xfrm>
            <a:prstGeom prst="leftArrow">
              <a:avLst>
                <a:gd name="adj1" fmla="val 33713"/>
                <a:gd name="adj2" fmla="val 79463"/>
              </a:avLst>
            </a:prstGeom>
            <a:solidFill>
              <a:srgbClr val="9FD8FF"/>
            </a:solidFill>
            <a:ln w="9525">
              <a:noFill/>
              <a:miter lim="800000"/>
              <a:headEnd/>
              <a:tailEnd/>
            </a:ln>
          </p:spPr>
          <p:txBody>
            <a:bodyPr wrap="none" anchor="ctr"/>
            <a:lstStyle/>
            <a:p>
              <a:endParaRPr lang="en-US"/>
            </a:p>
          </p:txBody>
        </p:sp>
      </p:grpSp>
      <p:sp>
        <p:nvSpPr>
          <p:cNvPr id="502795" name="AutoShape 11"/>
          <p:cNvSpPr>
            <a:spLocks noChangeArrowheads="1"/>
          </p:cNvSpPr>
          <p:nvPr/>
        </p:nvSpPr>
        <p:spPr bwMode="auto">
          <a:xfrm rot="10800000">
            <a:off x="5791200" y="4260850"/>
            <a:ext cx="457200" cy="2590800"/>
          </a:xfrm>
          <a:prstGeom prst="upArrow">
            <a:avLst>
              <a:gd name="adj1" fmla="val 33333"/>
              <a:gd name="adj2" fmla="val 108270"/>
            </a:avLst>
          </a:prstGeom>
          <a:gradFill rotWithShape="0">
            <a:gsLst>
              <a:gs pos="0">
                <a:srgbClr val="0052D8"/>
              </a:gs>
              <a:gs pos="100000">
                <a:srgbClr val="9FD8FF"/>
              </a:gs>
            </a:gsLst>
            <a:lin ang="5400000" scaled="1"/>
          </a:gradFill>
          <a:ln w="9525">
            <a:noFill/>
            <a:miter lim="800000"/>
            <a:headEnd/>
            <a:tailEnd/>
          </a:ln>
        </p:spPr>
        <p:txBody>
          <a:bodyPr wrap="none" anchor="ctr"/>
          <a:lstStyle/>
          <a:p>
            <a:endParaRPr lang="en-US"/>
          </a:p>
        </p:txBody>
      </p:sp>
      <p:sp>
        <p:nvSpPr>
          <p:cNvPr id="502796" name="AutoShape 12"/>
          <p:cNvSpPr>
            <a:spLocks noChangeArrowheads="1"/>
          </p:cNvSpPr>
          <p:nvPr/>
        </p:nvSpPr>
        <p:spPr bwMode="auto">
          <a:xfrm>
            <a:off x="152400" y="3803650"/>
            <a:ext cx="8991600" cy="1524000"/>
          </a:xfrm>
          <a:prstGeom prst="leftRightArrow">
            <a:avLst>
              <a:gd name="adj1" fmla="val 50000"/>
              <a:gd name="adj2" fmla="val 118000"/>
            </a:avLst>
          </a:prstGeom>
          <a:gradFill rotWithShape="0">
            <a:gsLst>
              <a:gs pos="0">
                <a:srgbClr val="9FD8FF"/>
              </a:gs>
              <a:gs pos="50000">
                <a:srgbClr val="0052D8"/>
              </a:gs>
              <a:gs pos="100000">
                <a:srgbClr val="9FD8FF"/>
              </a:gs>
            </a:gsLst>
            <a:lin ang="0" scaled="1"/>
          </a:gradFill>
          <a:ln w="9525">
            <a:noFill/>
            <a:miter lim="800000"/>
            <a:headEnd/>
            <a:tailEnd/>
          </a:ln>
        </p:spPr>
        <p:txBody>
          <a:bodyPr wrap="none" anchor="ctr"/>
          <a:lstStyle/>
          <a:p>
            <a:endParaRPr lang="en-US"/>
          </a:p>
        </p:txBody>
      </p:sp>
      <p:sp>
        <p:nvSpPr>
          <p:cNvPr id="502797" name="Text Box 13"/>
          <p:cNvSpPr txBox="1">
            <a:spLocks noChangeArrowheads="1"/>
          </p:cNvSpPr>
          <p:nvPr/>
        </p:nvSpPr>
        <p:spPr bwMode="auto">
          <a:xfrm>
            <a:off x="2362200" y="4337050"/>
            <a:ext cx="1860550" cy="457200"/>
          </a:xfrm>
          <a:prstGeom prst="rect">
            <a:avLst/>
          </a:prstGeom>
          <a:noFill/>
          <a:ln w="9525">
            <a:noFill/>
            <a:miter lim="800000"/>
            <a:headEnd/>
            <a:tailEnd/>
          </a:ln>
        </p:spPr>
        <p:txBody>
          <a:bodyPr>
            <a:spAutoFit/>
          </a:bodyPr>
          <a:lstStyle/>
          <a:p>
            <a:pPr eaLnBrk="1" hangingPunct="1"/>
            <a:r>
              <a:rPr lang="en-US" sz="2400">
                <a:solidFill>
                  <a:srgbClr val="001E7E"/>
                </a:solidFill>
              </a:rPr>
              <a:t>55% Runoff</a:t>
            </a:r>
          </a:p>
        </p:txBody>
      </p:sp>
      <p:sp>
        <p:nvSpPr>
          <p:cNvPr id="8204" name="Text Box 14"/>
          <p:cNvSpPr txBox="1">
            <a:spLocks noChangeArrowheads="1"/>
          </p:cNvSpPr>
          <p:nvPr/>
        </p:nvSpPr>
        <p:spPr bwMode="auto">
          <a:xfrm>
            <a:off x="152400" y="6470650"/>
            <a:ext cx="2438400" cy="304800"/>
          </a:xfrm>
          <a:prstGeom prst="rect">
            <a:avLst/>
          </a:prstGeom>
          <a:noFill/>
          <a:ln w="9525">
            <a:noFill/>
            <a:miter lim="800000"/>
            <a:headEnd/>
            <a:tailEnd/>
          </a:ln>
        </p:spPr>
        <p:txBody>
          <a:bodyPr>
            <a:spAutoFit/>
          </a:bodyPr>
          <a:lstStyle/>
          <a:p>
            <a:r>
              <a:rPr lang="en-US" sz="1400">
                <a:latin typeface="Arial Narrow" pitchFamily="34" charset="0"/>
                <a:cs typeface="Times New Roman" pitchFamily="18" charset="0"/>
              </a:rPr>
              <a:t>Source:  U.S. EPA</a:t>
            </a:r>
            <a:endParaRPr lang="en-US" sz="1400">
              <a:latin typeface="Arial Narrow"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1000"/>
                                  </p:stCondLst>
                                  <p:childTnLst>
                                    <p:set>
                                      <p:cBhvr>
                                        <p:cTn id="6" dur="1" fill="hold">
                                          <p:stCondLst>
                                            <p:cond delay="0"/>
                                          </p:stCondLst>
                                        </p:cTn>
                                        <p:tgtEl>
                                          <p:spTgt spid="502796"/>
                                        </p:tgtEl>
                                        <p:attrNameLst>
                                          <p:attrName>style.visibility</p:attrName>
                                        </p:attrNameLst>
                                      </p:cBhvr>
                                      <p:to>
                                        <p:strVal val="visible"/>
                                      </p:to>
                                    </p:set>
                                    <p:anim calcmode="lin" valueType="num">
                                      <p:cBhvr>
                                        <p:cTn id="7" dur="500" fill="hold"/>
                                        <p:tgtEl>
                                          <p:spTgt spid="502796"/>
                                        </p:tgtEl>
                                        <p:attrNameLst>
                                          <p:attrName>ppt_w</p:attrName>
                                        </p:attrNameLst>
                                      </p:cBhvr>
                                      <p:tavLst>
                                        <p:tav tm="0">
                                          <p:val>
                                            <p:fltVal val="0"/>
                                          </p:val>
                                        </p:tav>
                                        <p:tav tm="100000">
                                          <p:val>
                                            <p:strVal val="#ppt_w"/>
                                          </p:val>
                                        </p:tav>
                                      </p:tavLst>
                                    </p:anim>
                                    <p:anim calcmode="lin" valueType="num">
                                      <p:cBhvr>
                                        <p:cTn id="8" dur="500" fill="hold"/>
                                        <p:tgtEl>
                                          <p:spTgt spid="502796"/>
                                        </p:tgtEl>
                                        <p:attrNameLst>
                                          <p:attrName>ppt_h</p:attrName>
                                        </p:attrNameLst>
                                      </p:cBhvr>
                                      <p:tavLst>
                                        <p:tav tm="0">
                                          <p:val>
                                            <p:strVal val="#ppt_h"/>
                                          </p:val>
                                        </p:tav>
                                        <p:tav tm="100000">
                                          <p:val>
                                            <p:strVal val="#ppt_h"/>
                                          </p:val>
                                        </p:tav>
                                      </p:tavLst>
                                    </p:anim>
                                  </p:childTnLst>
                                </p:cTn>
                              </p:par>
                            </p:childTnLst>
                          </p:cTn>
                        </p:par>
                        <p:par>
                          <p:cTn id="9" fill="hold">
                            <p:stCondLst>
                              <p:cond delay="1500"/>
                            </p:stCondLst>
                            <p:childTnLst>
                              <p:par>
                                <p:cTn id="10" presetID="17" presetClass="entr" presetSubtype="10" fill="hold" grpId="0" nodeType="afterEffect">
                                  <p:stCondLst>
                                    <p:cond delay="0"/>
                                  </p:stCondLst>
                                  <p:childTnLst>
                                    <p:set>
                                      <p:cBhvr>
                                        <p:cTn id="11" dur="1" fill="hold">
                                          <p:stCondLst>
                                            <p:cond delay="0"/>
                                          </p:stCondLst>
                                        </p:cTn>
                                        <p:tgtEl>
                                          <p:spTgt spid="502797"/>
                                        </p:tgtEl>
                                        <p:attrNameLst>
                                          <p:attrName>style.visibility</p:attrName>
                                        </p:attrNameLst>
                                      </p:cBhvr>
                                      <p:to>
                                        <p:strVal val="visible"/>
                                      </p:to>
                                    </p:set>
                                    <p:anim calcmode="lin" valueType="num">
                                      <p:cBhvr>
                                        <p:cTn id="12" dur="500" fill="hold"/>
                                        <p:tgtEl>
                                          <p:spTgt spid="502797"/>
                                        </p:tgtEl>
                                        <p:attrNameLst>
                                          <p:attrName>ppt_w</p:attrName>
                                        </p:attrNameLst>
                                      </p:cBhvr>
                                      <p:tavLst>
                                        <p:tav tm="0">
                                          <p:val>
                                            <p:fltVal val="0"/>
                                          </p:val>
                                        </p:tav>
                                        <p:tav tm="100000">
                                          <p:val>
                                            <p:strVal val="#ppt_w"/>
                                          </p:val>
                                        </p:tav>
                                      </p:tavLst>
                                    </p:anim>
                                    <p:anim calcmode="lin" valueType="num">
                                      <p:cBhvr>
                                        <p:cTn id="13" dur="500" fill="hold"/>
                                        <p:tgtEl>
                                          <p:spTgt spid="502797"/>
                                        </p:tgtEl>
                                        <p:attrNameLst>
                                          <p:attrName>ppt_h</p:attrName>
                                        </p:attrNameLst>
                                      </p:cBhvr>
                                      <p:tavLst>
                                        <p:tav tm="0">
                                          <p:val>
                                            <p:strVal val="#ppt_h"/>
                                          </p:val>
                                        </p:tav>
                                        <p:tav tm="100000">
                                          <p:val>
                                            <p:strVal val="#ppt_h"/>
                                          </p:val>
                                        </p:tav>
                                      </p:tavLst>
                                    </p:anim>
                                  </p:childTnLst>
                                </p:cTn>
                              </p:par>
                            </p:childTnLst>
                          </p:cTn>
                        </p:par>
                        <p:par>
                          <p:cTn id="14" fill="hold">
                            <p:stCondLst>
                              <p:cond delay="2000"/>
                            </p:stCondLst>
                            <p:childTnLst>
                              <p:par>
                                <p:cTn id="15" presetID="22" presetClass="entr" presetSubtype="4" fill="hold" grpId="0" nodeType="afterEffect">
                                  <p:stCondLst>
                                    <p:cond delay="0"/>
                                  </p:stCondLst>
                                  <p:childTnLst>
                                    <p:set>
                                      <p:cBhvr>
                                        <p:cTn id="16" dur="1" fill="hold">
                                          <p:stCondLst>
                                            <p:cond delay="0"/>
                                          </p:stCondLst>
                                        </p:cTn>
                                        <p:tgtEl>
                                          <p:spTgt spid="502787"/>
                                        </p:tgtEl>
                                        <p:attrNameLst>
                                          <p:attrName>style.visibility</p:attrName>
                                        </p:attrNameLst>
                                      </p:cBhvr>
                                      <p:to>
                                        <p:strVal val="visible"/>
                                      </p:to>
                                    </p:set>
                                    <p:animEffect transition="in" filter="wipe(down)">
                                      <p:cBhvr>
                                        <p:cTn id="17" dur="500"/>
                                        <p:tgtEl>
                                          <p:spTgt spid="502787"/>
                                        </p:tgtEl>
                                      </p:cBhvr>
                                    </p:animEffect>
                                  </p:childTnLst>
                                </p:cTn>
                              </p:par>
                            </p:childTnLst>
                          </p:cTn>
                        </p:par>
                        <p:par>
                          <p:cTn id="18" fill="hold">
                            <p:stCondLst>
                              <p:cond delay="2500"/>
                            </p:stCondLst>
                            <p:childTnLst>
                              <p:par>
                                <p:cTn id="19" presetID="22" presetClass="entr" presetSubtype="4" fill="hold" grpId="0" nodeType="afterEffect">
                                  <p:stCondLst>
                                    <p:cond delay="0"/>
                                  </p:stCondLst>
                                  <p:childTnLst>
                                    <p:set>
                                      <p:cBhvr>
                                        <p:cTn id="20" dur="1" fill="hold">
                                          <p:stCondLst>
                                            <p:cond delay="0"/>
                                          </p:stCondLst>
                                        </p:cTn>
                                        <p:tgtEl>
                                          <p:spTgt spid="502788"/>
                                        </p:tgtEl>
                                        <p:attrNameLst>
                                          <p:attrName>style.visibility</p:attrName>
                                        </p:attrNameLst>
                                      </p:cBhvr>
                                      <p:to>
                                        <p:strVal val="visible"/>
                                      </p:to>
                                    </p:set>
                                    <p:animEffect transition="in" filter="wipe(down)">
                                      <p:cBhvr>
                                        <p:cTn id="21" dur="500"/>
                                        <p:tgtEl>
                                          <p:spTgt spid="502788"/>
                                        </p:tgtEl>
                                      </p:cBhvr>
                                    </p:animEffect>
                                  </p:childTnLst>
                                </p:cTn>
                              </p:par>
                            </p:childTnLst>
                          </p:cTn>
                        </p:par>
                        <p:par>
                          <p:cTn id="22" fill="hold">
                            <p:stCondLst>
                              <p:cond delay="3000"/>
                            </p:stCondLst>
                            <p:childTnLst>
                              <p:par>
                                <p:cTn id="23" presetID="22" presetClass="entr" presetSubtype="1" fill="hold" nodeType="afterEffect">
                                  <p:stCondLst>
                                    <p:cond delay="1000"/>
                                  </p:stCondLst>
                                  <p:childTnLst>
                                    <p:set>
                                      <p:cBhvr>
                                        <p:cTn id="24" dur="1" fill="hold">
                                          <p:stCondLst>
                                            <p:cond delay="0"/>
                                          </p:stCondLst>
                                        </p:cTn>
                                        <p:tgtEl>
                                          <p:spTgt spid="2"/>
                                        </p:tgtEl>
                                        <p:attrNameLst>
                                          <p:attrName>style.visibility</p:attrName>
                                        </p:attrNameLst>
                                      </p:cBhvr>
                                      <p:to>
                                        <p:strVal val="visible"/>
                                      </p:to>
                                    </p:set>
                                    <p:animEffect transition="in" filter="wipe(up)">
                                      <p:cBhvr>
                                        <p:cTn id="25" dur="500"/>
                                        <p:tgtEl>
                                          <p:spTgt spid="2"/>
                                        </p:tgtEl>
                                      </p:cBhvr>
                                    </p:animEffect>
                                  </p:childTnLst>
                                </p:cTn>
                              </p:par>
                            </p:childTnLst>
                          </p:cTn>
                        </p:par>
                        <p:par>
                          <p:cTn id="26" fill="hold">
                            <p:stCondLst>
                              <p:cond delay="4500"/>
                            </p:stCondLst>
                            <p:childTnLst>
                              <p:par>
                                <p:cTn id="27" presetID="22" presetClass="entr" presetSubtype="1" fill="hold" grpId="0" nodeType="afterEffect">
                                  <p:stCondLst>
                                    <p:cond delay="0"/>
                                  </p:stCondLst>
                                  <p:childTnLst>
                                    <p:set>
                                      <p:cBhvr>
                                        <p:cTn id="28" dur="1" fill="hold">
                                          <p:stCondLst>
                                            <p:cond delay="0"/>
                                          </p:stCondLst>
                                        </p:cTn>
                                        <p:tgtEl>
                                          <p:spTgt spid="502790"/>
                                        </p:tgtEl>
                                        <p:attrNameLst>
                                          <p:attrName>style.visibility</p:attrName>
                                        </p:attrNameLst>
                                      </p:cBhvr>
                                      <p:to>
                                        <p:strVal val="visible"/>
                                      </p:to>
                                    </p:set>
                                    <p:animEffect transition="in" filter="wipe(up)">
                                      <p:cBhvr>
                                        <p:cTn id="29" dur="500"/>
                                        <p:tgtEl>
                                          <p:spTgt spid="502790"/>
                                        </p:tgtEl>
                                      </p:cBhvr>
                                    </p:animEffect>
                                  </p:childTnLst>
                                </p:cTn>
                              </p:par>
                            </p:childTnLst>
                          </p:cTn>
                        </p:par>
                        <p:par>
                          <p:cTn id="30" fill="hold">
                            <p:stCondLst>
                              <p:cond delay="5000"/>
                            </p:stCondLst>
                            <p:childTnLst>
                              <p:par>
                                <p:cTn id="31" presetID="22" presetClass="entr" presetSubtype="1" fill="hold" grpId="0" nodeType="afterEffect">
                                  <p:stCondLst>
                                    <p:cond delay="1000"/>
                                  </p:stCondLst>
                                  <p:childTnLst>
                                    <p:set>
                                      <p:cBhvr>
                                        <p:cTn id="32" dur="1" fill="hold">
                                          <p:stCondLst>
                                            <p:cond delay="0"/>
                                          </p:stCondLst>
                                        </p:cTn>
                                        <p:tgtEl>
                                          <p:spTgt spid="502795"/>
                                        </p:tgtEl>
                                        <p:attrNameLst>
                                          <p:attrName>style.visibility</p:attrName>
                                        </p:attrNameLst>
                                      </p:cBhvr>
                                      <p:to>
                                        <p:strVal val="visible"/>
                                      </p:to>
                                    </p:set>
                                    <p:animEffect transition="in" filter="wipe(up)">
                                      <p:cBhvr>
                                        <p:cTn id="33" dur="500"/>
                                        <p:tgtEl>
                                          <p:spTgt spid="502795"/>
                                        </p:tgtEl>
                                      </p:cBhvr>
                                    </p:animEffect>
                                  </p:childTnLst>
                                </p:cTn>
                              </p:par>
                            </p:childTnLst>
                          </p:cTn>
                        </p:par>
                        <p:par>
                          <p:cTn id="34" fill="hold">
                            <p:stCondLst>
                              <p:cond delay="6500"/>
                            </p:stCondLst>
                            <p:childTnLst>
                              <p:par>
                                <p:cTn id="35" presetID="22" presetClass="entr" presetSubtype="1" fill="hold" grpId="0" nodeType="afterEffect">
                                  <p:stCondLst>
                                    <p:cond delay="0"/>
                                  </p:stCondLst>
                                  <p:childTnLst>
                                    <p:set>
                                      <p:cBhvr>
                                        <p:cTn id="36" dur="1" fill="hold">
                                          <p:stCondLst>
                                            <p:cond delay="0"/>
                                          </p:stCondLst>
                                        </p:cTn>
                                        <p:tgtEl>
                                          <p:spTgt spid="502789"/>
                                        </p:tgtEl>
                                        <p:attrNameLst>
                                          <p:attrName>style.visibility</p:attrName>
                                        </p:attrNameLst>
                                      </p:cBhvr>
                                      <p:to>
                                        <p:strVal val="visible"/>
                                      </p:to>
                                    </p:set>
                                    <p:animEffect transition="in" filter="wipe(up)">
                                      <p:cBhvr>
                                        <p:cTn id="37" dur="500"/>
                                        <p:tgtEl>
                                          <p:spTgt spid="5027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2787" grpId="0" animBg="1"/>
      <p:bldP spid="502788" grpId="0" autoUpdateAnimBg="0"/>
      <p:bldP spid="502789" grpId="0" autoUpdateAnimBg="0"/>
      <p:bldP spid="502790" grpId="0" autoUpdateAnimBg="0"/>
      <p:bldP spid="502795" grpId="0" animBg="1"/>
      <p:bldP spid="502796" grpId="0" animBg="1"/>
      <p:bldP spid="502797"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99714" name="Picture 2" descr="ic landscape"/>
          <p:cNvPicPr>
            <a:picLocks noChangeAspect="1" noChangeArrowheads="1"/>
          </p:cNvPicPr>
          <p:nvPr/>
        </p:nvPicPr>
        <p:blipFill>
          <a:blip r:embed="rId3" cstate="print"/>
          <a:srcRect/>
          <a:stretch>
            <a:fillRect/>
          </a:stretch>
        </p:blipFill>
        <p:spPr bwMode="auto">
          <a:xfrm>
            <a:off x="0" y="904875"/>
            <a:ext cx="9144000" cy="5953125"/>
          </a:xfrm>
          <a:prstGeom prst="rect">
            <a:avLst/>
          </a:prstGeom>
          <a:noFill/>
          <a:ln w="9525">
            <a:noFill/>
            <a:miter lim="800000"/>
            <a:headEnd/>
            <a:tailEnd/>
          </a:ln>
        </p:spPr>
      </p:pic>
      <p:pic>
        <p:nvPicPr>
          <p:cNvPr id="499715" name="Picture 3" descr="ic_landscpae w_roads"/>
          <p:cNvPicPr>
            <a:picLocks noChangeAspect="1" noChangeArrowheads="1"/>
          </p:cNvPicPr>
          <p:nvPr/>
        </p:nvPicPr>
        <p:blipFill>
          <a:blip r:embed="rId4" cstate="print"/>
          <a:srcRect/>
          <a:stretch>
            <a:fillRect/>
          </a:stretch>
        </p:blipFill>
        <p:spPr bwMode="auto">
          <a:xfrm>
            <a:off x="0" y="898525"/>
            <a:ext cx="9144000" cy="5959475"/>
          </a:xfrm>
          <a:prstGeom prst="rect">
            <a:avLst/>
          </a:prstGeom>
          <a:noFill/>
          <a:ln w="9525">
            <a:noFill/>
            <a:miter lim="800000"/>
            <a:headEnd/>
            <a:tailEnd/>
          </a:ln>
        </p:spPr>
      </p:pic>
      <p:pic>
        <p:nvPicPr>
          <p:cNvPr id="499716" name="Picture 4" descr="ic_landscape w_rds_prk"/>
          <p:cNvPicPr>
            <a:picLocks noChangeAspect="1" noChangeArrowheads="1"/>
          </p:cNvPicPr>
          <p:nvPr/>
        </p:nvPicPr>
        <p:blipFill>
          <a:blip r:embed="rId5" cstate="print"/>
          <a:srcRect/>
          <a:stretch>
            <a:fillRect/>
          </a:stretch>
        </p:blipFill>
        <p:spPr bwMode="auto">
          <a:xfrm>
            <a:off x="0" y="914400"/>
            <a:ext cx="9144000" cy="5943600"/>
          </a:xfrm>
          <a:prstGeom prst="rect">
            <a:avLst/>
          </a:prstGeom>
          <a:noFill/>
          <a:ln w="9525">
            <a:noFill/>
            <a:miter lim="800000"/>
            <a:headEnd/>
            <a:tailEnd/>
          </a:ln>
        </p:spPr>
      </p:pic>
      <p:pic>
        <p:nvPicPr>
          <p:cNvPr id="499717" name="Picture 5" descr="ic_landscape w_rds_prk_bldg"/>
          <p:cNvPicPr>
            <a:picLocks noChangeAspect="1" noChangeArrowheads="1"/>
          </p:cNvPicPr>
          <p:nvPr/>
        </p:nvPicPr>
        <p:blipFill>
          <a:blip r:embed="rId6" cstate="print"/>
          <a:srcRect/>
          <a:stretch>
            <a:fillRect/>
          </a:stretch>
        </p:blipFill>
        <p:spPr bwMode="auto">
          <a:xfrm>
            <a:off x="0" y="885825"/>
            <a:ext cx="9144000" cy="5972175"/>
          </a:xfrm>
          <a:prstGeom prst="rect">
            <a:avLst/>
          </a:prstGeom>
          <a:noFill/>
          <a:ln w="9525">
            <a:noFill/>
            <a:miter lim="800000"/>
            <a:headEnd/>
            <a:tailEnd/>
          </a:ln>
        </p:spPr>
      </p:pic>
      <p:pic>
        <p:nvPicPr>
          <p:cNvPr id="499718" name="Picture 6" descr="ic_landscape w_rds_prk_bldg_side"/>
          <p:cNvPicPr>
            <a:picLocks noChangeAspect="1" noChangeArrowheads="1"/>
          </p:cNvPicPr>
          <p:nvPr/>
        </p:nvPicPr>
        <p:blipFill>
          <a:blip r:embed="rId7" cstate="print"/>
          <a:srcRect/>
          <a:stretch>
            <a:fillRect/>
          </a:stretch>
        </p:blipFill>
        <p:spPr bwMode="auto">
          <a:xfrm>
            <a:off x="0" y="863600"/>
            <a:ext cx="9144000" cy="5994400"/>
          </a:xfrm>
          <a:prstGeom prst="rect">
            <a:avLst/>
          </a:prstGeom>
          <a:noFill/>
          <a:ln w="9525">
            <a:noFill/>
            <a:miter lim="800000"/>
            <a:headEnd/>
            <a:tailEnd/>
          </a:ln>
        </p:spPr>
      </p:pic>
      <p:pic>
        <p:nvPicPr>
          <p:cNvPr id="499719" name="Picture 7" descr="ic_landscape w_all"/>
          <p:cNvPicPr>
            <a:picLocks noChangeAspect="1" noChangeArrowheads="1"/>
          </p:cNvPicPr>
          <p:nvPr/>
        </p:nvPicPr>
        <p:blipFill>
          <a:blip r:embed="rId8" cstate="print"/>
          <a:srcRect/>
          <a:stretch>
            <a:fillRect/>
          </a:stretch>
        </p:blipFill>
        <p:spPr bwMode="auto">
          <a:xfrm>
            <a:off x="0" y="914400"/>
            <a:ext cx="9144000" cy="5972175"/>
          </a:xfrm>
          <a:prstGeom prst="rect">
            <a:avLst/>
          </a:prstGeom>
          <a:noFill/>
          <a:ln w="9525">
            <a:noFill/>
            <a:miter lim="800000"/>
            <a:headEnd/>
            <a:tailEnd/>
          </a:ln>
        </p:spPr>
      </p:pic>
      <p:sp>
        <p:nvSpPr>
          <p:cNvPr id="499720" name="Rectangle 8"/>
          <p:cNvSpPr>
            <a:spLocks noGrp="1" noChangeArrowheads="1"/>
          </p:cNvSpPr>
          <p:nvPr>
            <p:ph type="title"/>
          </p:nvPr>
        </p:nvSpPr>
        <p:spPr>
          <a:xfrm>
            <a:off x="457200" y="76200"/>
            <a:ext cx="8229600" cy="762000"/>
          </a:xfrm>
        </p:spPr>
        <p:txBody>
          <a:bodyPr/>
          <a:lstStyle/>
          <a:p>
            <a:pPr fontAlgn="auto">
              <a:lnSpc>
                <a:spcPct val="75000"/>
              </a:lnSpc>
              <a:spcBef>
                <a:spcPts val="0"/>
              </a:spcBef>
              <a:spcAft>
                <a:spcPts val="0"/>
              </a:spcAft>
              <a:defRPr/>
            </a:pPr>
            <a:r>
              <a:rPr sz="2800" dirty="0">
                <a:solidFill>
                  <a:schemeClr val="tx2">
                    <a:shade val="85000"/>
                    <a:satMod val="150000"/>
                  </a:schemeClr>
                </a:solidFill>
                <a:effectLst/>
              </a:rPr>
              <a:t>Many Forms of Impervious Cover </a:t>
            </a:r>
            <a:br>
              <a:rPr sz="2800" dirty="0">
                <a:solidFill>
                  <a:schemeClr val="tx2">
                    <a:shade val="85000"/>
                    <a:satMod val="150000"/>
                  </a:schemeClr>
                </a:solidFill>
                <a:effectLst/>
              </a:rPr>
            </a:br>
            <a:r>
              <a:rPr sz="2800" dirty="0">
                <a:solidFill>
                  <a:schemeClr val="tx2">
                    <a:shade val="85000"/>
                    <a:satMod val="150000"/>
                  </a:schemeClr>
                </a:solidFill>
                <a:effectLst/>
              </a:rPr>
              <a:t>in the Urban Landscape</a:t>
            </a:r>
          </a:p>
        </p:txBody>
      </p:sp>
      <p:sp>
        <p:nvSpPr>
          <p:cNvPr id="499721" name="Text Box 9"/>
          <p:cNvSpPr txBox="1">
            <a:spLocks noChangeArrowheads="1"/>
          </p:cNvSpPr>
          <p:nvPr/>
        </p:nvSpPr>
        <p:spPr bwMode="auto">
          <a:xfrm>
            <a:off x="7543800" y="1974850"/>
            <a:ext cx="989013" cy="461963"/>
          </a:xfrm>
          <a:prstGeom prst="rect">
            <a:avLst/>
          </a:prstGeom>
          <a:noFill/>
          <a:ln w="9525">
            <a:noFill/>
            <a:miter lim="800000"/>
            <a:headEnd/>
            <a:tailEnd/>
          </a:ln>
          <a:effectLst>
            <a:outerShdw dist="45791" dir="2021404" algn="ctr" rotWithShape="0">
              <a:schemeClr val="tx1"/>
            </a:outerShdw>
          </a:effectLst>
        </p:spPr>
        <p:txBody>
          <a:bodyPr wrap="none">
            <a:spAutoFit/>
          </a:bodyPr>
          <a:lstStyle/>
          <a:p>
            <a:pPr eaLnBrk="1" hangingPunct="1">
              <a:defRPr/>
            </a:pPr>
            <a:r>
              <a:rPr lang="en-US" sz="2400" dirty="0">
                <a:solidFill>
                  <a:srgbClr val="00FFFF"/>
                </a:solidFill>
                <a:effectLst>
                  <a:outerShdw blurRad="38100" dist="38100" dir="2700000" algn="tl">
                    <a:srgbClr val="000000">
                      <a:alpha val="43137"/>
                    </a:srgbClr>
                  </a:outerShdw>
                </a:effectLst>
              </a:rPr>
              <a:t>Roads</a:t>
            </a:r>
          </a:p>
        </p:txBody>
      </p:sp>
      <p:sp>
        <p:nvSpPr>
          <p:cNvPr id="499722" name="Text Box 10"/>
          <p:cNvSpPr txBox="1">
            <a:spLocks noChangeArrowheads="1"/>
          </p:cNvSpPr>
          <p:nvPr/>
        </p:nvSpPr>
        <p:spPr bwMode="auto">
          <a:xfrm>
            <a:off x="3276600" y="3573463"/>
            <a:ext cx="1200150" cy="461962"/>
          </a:xfrm>
          <a:prstGeom prst="rect">
            <a:avLst/>
          </a:prstGeom>
          <a:noFill/>
          <a:ln w="9525">
            <a:noFill/>
            <a:miter lim="800000"/>
            <a:headEnd/>
            <a:tailEnd/>
          </a:ln>
          <a:effectLst>
            <a:outerShdw dist="35921" dir="2700000" algn="ctr" rotWithShape="0">
              <a:schemeClr val="tx2"/>
            </a:outerShdw>
          </a:effectLst>
        </p:spPr>
        <p:txBody>
          <a:bodyPr wrap="none">
            <a:spAutoFit/>
          </a:bodyPr>
          <a:lstStyle/>
          <a:p>
            <a:pPr eaLnBrk="1" hangingPunct="1">
              <a:defRPr/>
            </a:pPr>
            <a:r>
              <a:rPr lang="en-US" sz="2400">
                <a:solidFill>
                  <a:srgbClr val="00FF00"/>
                </a:solidFill>
                <a:effectLst>
                  <a:outerShdw blurRad="38100" dist="38100" dir="2700000" algn="tl">
                    <a:srgbClr val="000000">
                      <a:alpha val="43137"/>
                    </a:srgbClr>
                  </a:outerShdw>
                </a:effectLst>
              </a:rPr>
              <a:t>Parking</a:t>
            </a:r>
          </a:p>
        </p:txBody>
      </p:sp>
      <p:sp>
        <p:nvSpPr>
          <p:cNvPr id="499723" name="Text Box 11"/>
          <p:cNvSpPr txBox="1">
            <a:spLocks noChangeArrowheads="1"/>
          </p:cNvSpPr>
          <p:nvPr/>
        </p:nvSpPr>
        <p:spPr bwMode="auto">
          <a:xfrm>
            <a:off x="2667000" y="5708650"/>
            <a:ext cx="1409700" cy="461963"/>
          </a:xfrm>
          <a:prstGeom prst="rect">
            <a:avLst/>
          </a:prstGeom>
          <a:noFill/>
          <a:ln w="9525">
            <a:noFill/>
            <a:miter lim="800000"/>
            <a:headEnd/>
            <a:tailEnd/>
          </a:ln>
          <a:effectLst>
            <a:outerShdw dist="35921" dir="2700000" algn="ctr" rotWithShape="0">
              <a:schemeClr val="tx2"/>
            </a:outerShdw>
          </a:effectLst>
        </p:spPr>
        <p:txBody>
          <a:bodyPr wrap="none">
            <a:spAutoFit/>
          </a:bodyPr>
          <a:lstStyle/>
          <a:p>
            <a:pPr eaLnBrk="1" hangingPunct="1">
              <a:defRPr/>
            </a:pPr>
            <a:r>
              <a:rPr lang="en-US" sz="2400">
                <a:solidFill>
                  <a:srgbClr val="FFFF00"/>
                </a:solidFill>
                <a:effectLst>
                  <a:outerShdw blurRad="38100" dist="38100" dir="2700000" algn="tl">
                    <a:srgbClr val="000000">
                      <a:alpha val="43137"/>
                    </a:srgbClr>
                  </a:outerShdw>
                </a:effectLst>
              </a:rPr>
              <a:t>Buildings</a:t>
            </a:r>
          </a:p>
        </p:txBody>
      </p:sp>
      <p:sp>
        <p:nvSpPr>
          <p:cNvPr id="499724" name="Text Box 12"/>
          <p:cNvSpPr txBox="1">
            <a:spLocks noChangeArrowheads="1"/>
          </p:cNvSpPr>
          <p:nvPr/>
        </p:nvSpPr>
        <p:spPr bwMode="auto">
          <a:xfrm>
            <a:off x="1066800" y="1212850"/>
            <a:ext cx="1508125" cy="461963"/>
          </a:xfrm>
          <a:prstGeom prst="rect">
            <a:avLst/>
          </a:prstGeom>
          <a:noFill/>
          <a:ln w="9525">
            <a:noFill/>
            <a:miter lim="800000"/>
            <a:headEnd/>
            <a:tailEnd/>
          </a:ln>
          <a:effectLst>
            <a:outerShdw dist="35921" dir="2700000" algn="ctr" rotWithShape="0">
              <a:schemeClr val="tx2"/>
            </a:outerShdw>
          </a:effectLst>
        </p:spPr>
        <p:txBody>
          <a:bodyPr wrap="none">
            <a:spAutoFit/>
          </a:bodyPr>
          <a:lstStyle/>
          <a:p>
            <a:pPr eaLnBrk="1" hangingPunct="1">
              <a:defRPr/>
            </a:pPr>
            <a:r>
              <a:rPr lang="en-US" sz="2400">
                <a:solidFill>
                  <a:srgbClr val="FF9933"/>
                </a:solidFill>
                <a:effectLst>
                  <a:outerShdw blurRad="38100" dist="38100" dir="2700000" algn="tl">
                    <a:srgbClr val="000000">
                      <a:alpha val="43137"/>
                    </a:srgbClr>
                  </a:outerShdw>
                </a:effectLst>
              </a:rPr>
              <a:t>Sidewalks</a:t>
            </a:r>
          </a:p>
        </p:txBody>
      </p:sp>
      <p:sp>
        <p:nvSpPr>
          <p:cNvPr id="499725" name="Text Box 13"/>
          <p:cNvSpPr txBox="1">
            <a:spLocks noChangeArrowheads="1"/>
          </p:cNvSpPr>
          <p:nvPr/>
        </p:nvSpPr>
        <p:spPr bwMode="auto">
          <a:xfrm>
            <a:off x="363538" y="3727450"/>
            <a:ext cx="1560512" cy="461963"/>
          </a:xfrm>
          <a:prstGeom prst="rect">
            <a:avLst/>
          </a:prstGeom>
          <a:noFill/>
          <a:ln w="9525">
            <a:noFill/>
            <a:miter lim="800000"/>
            <a:headEnd/>
            <a:tailEnd/>
          </a:ln>
          <a:effectLst>
            <a:outerShdw dist="35921" dir="2700000" algn="ctr" rotWithShape="0">
              <a:schemeClr val="tx2"/>
            </a:outerShdw>
          </a:effectLst>
        </p:spPr>
        <p:txBody>
          <a:bodyPr wrap="none">
            <a:spAutoFit/>
          </a:bodyPr>
          <a:lstStyle/>
          <a:p>
            <a:pPr eaLnBrk="1" hangingPunct="1">
              <a:defRPr/>
            </a:pPr>
            <a:r>
              <a:rPr lang="en-US" sz="2400">
                <a:solidFill>
                  <a:srgbClr val="FF33CC"/>
                </a:solidFill>
                <a:effectLst>
                  <a:outerShdw blurRad="38100" dist="38100" dir="2700000" algn="tl">
                    <a:srgbClr val="000000">
                      <a:alpha val="43137"/>
                    </a:srgbClr>
                  </a:outerShdw>
                </a:effectLst>
              </a:rPr>
              <a:t>Driveways</a:t>
            </a:r>
          </a:p>
        </p:txBody>
      </p:sp>
      <p:sp>
        <p:nvSpPr>
          <p:cNvPr id="9230" name="Text Box 14"/>
          <p:cNvSpPr txBox="1">
            <a:spLocks noChangeArrowheads="1"/>
          </p:cNvSpPr>
          <p:nvPr/>
        </p:nvSpPr>
        <p:spPr bwMode="auto">
          <a:xfrm>
            <a:off x="6619875" y="6546850"/>
            <a:ext cx="2573338" cy="304800"/>
          </a:xfrm>
          <a:prstGeom prst="rect">
            <a:avLst/>
          </a:prstGeom>
          <a:noFill/>
          <a:ln w="9525">
            <a:noFill/>
            <a:miter lim="800000"/>
            <a:headEnd/>
            <a:tailEnd/>
          </a:ln>
        </p:spPr>
        <p:txBody>
          <a:bodyPr wrap="none">
            <a:spAutoFit/>
          </a:bodyPr>
          <a:lstStyle/>
          <a:p>
            <a:pPr eaLnBrk="1" hangingPunct="1"/>
            <a:r>
              <a:rPr lang="en-US" sz="1400" i="1"/>
              <a:t>Center for Watershed Protection</a:t>
            </a:r>
          </a:p>
        </p:txBody>
      </p:sp>
      <p:pic>
        <p:nvPicPr>
          <p:cNvPr id="499727" name="Picture 15" descr="ImperviousCover-filled-inRED copy"/>
          <p:cNvPicPr>
            <a:picLocks noChangeAspect="1" noChangeArrowheads="1"/>
          </p:cNvPicPr>
          <p:nvPr/>
        </p:nvPicPr>
        <p:blipFill>
          <a:blip r:embed="rId9" cstate="print"/>
          <a:srcRect/>
          <a:stretch>
            <a:fillRect/>
          </a:stretch>
        </p:blipFill>
        <p:spPr bwMode="auto">
          <a:xfrm>
            <a:off x="0" y="812800"/>
            <a:ext cx="9144000" cy="60452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997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99715"/>
                                        </p:tgtEl>
                                        <p:attrNameLst>
                                          <p:attrName>style.visibility</p:attrName>
                                        </p:attrNameLst>
                                      </p:cBhvr>
                                      <p:to>
                                        <p:strVal val="visible"/>
                                      </p:to>
                                    </p:set>
                                  </p:childTnLst>
                                </p:cTn>
                              </p:par>
                              <p:par>
                                <p:cTn id="9" presetID="1" presetClass="entr" presetSubtype="0" fill="hold" grpId="0" nodeType="withEffect">
                                  <p:stCondLst>
                                    <p:cond delay="3000"/>
                                  </p:stCondLst>
                                  <p:childTnLst>
                                    <p:set>
                                      <p:cBhvr>
                                        <p:cTn id="10" dur="1" fill="hold">
                                          <p:stCondLst>
                                            <p:cond delay="0"/>
                                          </p:stCondLst>
                                        </p:cTn>
                                        <p:tgtEl>
                                          <p:spTgt spid="499721"/>
                                        </p:tgtEl>
                                        <p:attrNameLst>
                                          <p:attrName>style.visibility</p:attrName>
                                        </p:attrNameLst>
                                      </p:cBhvr>
                                      <p:to>
                                        <p:strVal val="visible"/>
                                      </p:to>
                                    </p:set>
                                  </p:childTnLst>
                                </p:cTn>
                              </p:par>
                              <p:par>
                                <p:cTn id="11" presetID="1" presetClass="entr" presetSubtype="0" fill="hold" nodeType="withEffect">
                                  <p:stCondLst>
                                    <p:cond delay="3000"/>
                                  </p:stCondLst>
                                  <p:childTnLst>
                                    <p:set>
                                      <p:cBhvr>
                                        <p:cTn id="12" dur="1" fill="hold">
                                          <p:stCondLst>
                                            <p:cond delay="0"/>
                                          </p:stCondLst>
                                        </p:cTn>
                                        <p:tgtEl>
                                          <p:spTgt spid="499716"/>
                                        </p:tgtEl>
                                        <p:attrNameLst>
                                          <p:attrName>style.visibility</p:attrName>
                                        </p:attrNameLst>
                                      </p:cBhvr>
                                      <p:to>
                                        <p:strVal val="visible"/>
                                      </p:to>
                                    </p:set>
                                  </p:childTnLst>
                                </p:cTn>
                              </p:par>
                              <p:par>
                                <p:cTn id="13" presetID="1" presetClass="entr" presetSubtype="0" fill="hold" grpId="0" nodeType="withEffect">
                                  <p:stCondLst>
                                    <p:cond delay="3000"/>
                                  </p:stCondLst>
                                  <p:childTnLst>
                                    <p:set>
                                      <p:cBhvr>
                                        <p:cTn id="14" dur="1" fill="hold">
                                          <p:stCondLst>
                                            <p:cond delay="0"/>
                                          </p:stCondLst>
                                        </p:cTn>
                                        <p:tgtEl>
                                          <p:spTgt spid="499722"/>
                                        </p:tgtEl>
                                        <p:attrNameLst>
                                          <p:attrName>style.visibility</p:attrName>
                                        </p:attrNameLst>
                                      </p:cBhvr>
                                      <p:to>
                                        <p:strVal val="visible"/>
                                      </p:to>
                                    </p:set>
                                  </p:childTnLst>
                                </p:cTn>
                              </p:par>
                              <p:par>
                                <p:cTn id="15" presetID="1" presetClass="entr" presetSubtype="0" fill="hold" nodeType="withEffect">
                                  <p:stCondLst>
                                    <p:cond delay="3000"/>
                                  </p:stCondLst>
                                  <p:childTnLst>
                                    <p:set>
                                      <p:cBhvr>
                                        <p:cTn id="16" dur="1" fill="hold">
                                          <p:stCondLst>
                                            <p:cond delay="0"/>
                                          </p:stCondLst>
                                        </p:cTn>
                                        <p:tgtEl>
                                          <p:spTgt spid="499717"/>
                                        </p:tgtEl>
                                        <p:attrNameLst>
                                          <p:attrName>style.visibility</p:attrName>
                                        </p:attrNameLst>
                                      </p:cBhvr>
                                      <p:to>
                                        <p:strVal val="visible"/>
                                      </p:to>
                                    </p:set>
                                  </p:childTnLst>
                                </p:cTn>
                              </p:par>
                              <p:par>
                                <p:cTn id="17" presetID="1" presetClass="entr" presetSubtype="0" fill="hold" grpId="0" nodeType="withEffect">
                                  <p:stCondLst>
                                    <p:cond delay="3000"/>
                                  </p:stCondLst>
                                  <p:childTnLst>
                                    <p:set>
                                      <p:cBhvr>
                                        <p:cTn id="18" dur="1" fill="hold">
                                          <p:stCondLst>
                                            <p:cond delay="0"/>
                                          </p:stCondLst>
                                        </p:cTn>
                                        <p:tgtEl>
                                          <p:spTgt spid="499723"/>
                                        </p:tgtEl>
                                        <p:attrNameLst>
                                          <p:attrName>style.visibility</p:attrName>
                                        </p:attrNameLst>
                                      </p:cBhvr>
                                      <p:to>
                                        <p:strVal val="visible"/>
                                      </p:to>
                                    </p:set>
                                  </p:childTnLst>
                                </p:cTn>
                              </p:par>
                              <p:par>
                                <p:cTn id="19" presetID="1" presetClass="entr" presetSubtype="0" fill="hold" nodeType="withEffect">
                                  <p:stCondLst>
                                    <p:cond delay="3000"/>
                                  </p:stCondLst>
                                  <p:childTnLst>
                                    <p:set>
                                      <p:cBhvr>
                                        <p:cTn id="20" dur="1" fill="hold">
                                          <p:stCondLst>
                                            <p:cond delay="0"/>
                                          </p:stCondLst>
                                        </p:cTn>
                                        <p:tgtEl>
                                          <p:spTgt spid="499718"/>
                                        </p:tgtEl>
                                        <p:attrNameLst>
                                          <p:attrName>style.visibility</p:attrName>
                                        </p:attrNameLst>
                                      </p:cBhvr>
                                      <p:to>
                                        <p:strVal val="visible"/>
                                      </p:to>
                                    </p:set>
                                  </p:childTnLst>
                                </p:cTn>
                              </p:par>
                              <p:par>
                                <p:cTn id="21" presetID="1" presetClass="entr" presetSubtype="0" fill="hold" grpId="0" nodeType="withEffect">
                                  <p:stCondLst>
                                    <p:cond delay="3000"/>
                                  </p:stCondLst>
                                  <p:childTnLst>
                                    <p:set>
                                      <p:cBhvr>
                                        <p:cTn id="22" dur="1" fill="hold">
                                          <p:stCondLst>
                                            <p:cond delay="0"/>
                                          </p:stCondLst>
                                        </p:cTn>
                                        <p:tgtEl>
                                          <p:spTgt spid="499724"/>
                                        </p:tgtEl>
                                        <p:attrNameLst>
                                          <p:attrName>style.visibility</p:attrName>
                                        </p:attrNameLst>
                                      </p:cBhvr>
                                      <p:to>
                                        <p:strVal val="visible"/>
                                      </p:to>
                                    </p:set>
                                  </p:childTnLst>
                                </p:cTn>
                              </p:par>
                              <p:par>
                                <p:cTn id="23" presetID="1" presetClass="entr" presetSubtype="0" fill="hold" nodeType="withEffect">
                                  <p:stCondLst>
                                    <p:cond delay="3000"/>
                                  </p:stCondLst>
                                  <p:childTnLst>
                                    <p:set>
                                      <p:cBhvr>
                                        <p:cTn id="24" dur="1" fill="hold">
                                          <p:stCondLst>
                                            <p:cond delay="0"/>
                                          </p:stCondLst>
                                        </p:cTn>
                                        <p:tgtEl>
                                          <p:spTgt spid="499719"/>
                                        </p:tgtEl>
                                        <p:attrNameLst>
                                          <p:attrName>style.visibility</p:attrName>
                                        </p:attrNameLst>
                                      </p:cBhvr>
                                      <p:to>
                                        <p:strVal val="visible"/>
                                      </p:to>
                                    </p:set>
                                  </p:childTnLst>
                                </p:cTn>
                              </p:par>
                              <p:par>
                                <p:cTn id="25" presetID="1" presetClass="entr" presetSubtype="0" fill="hold" grpId="0" nodeType="withEffect">
                                  <p:stCondLst>
                                    <p:cond delay="3000"/>
                                  </p:stCondLst>
                                  <p:childTnLst>
                                    <p:set>
                                      <p:cBhvr>
                                        <p:cTn id="26" dur="1" fill="hold">
                                          <p:stCondLst>
                                            <p:cond delay="0"/>
                                          </p:stCondLst>
                                        </p:cTn>
                                        <p:tgtEl>
                                          <p:spTgt spid="4997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997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9721" grpId="0" autoUpdateAnimBg="0"/>
      <p:bldP spid="499722" grpId="0" autoUpdateAnimBg="0"/>
      <p:bldP spid="499723" grpId="0" autoUpdateAnimBg="0"/>
      <p:bldP spid="499724" grpId="0" autoUpdateAnimBg="0"/>
      <p:bldP spid="499725"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img003"/>
          <p:cNvPicPr>
            <a:picLocks noChangeAspect="1" noChangeArrowheads="1"/>
          </p:cNvPicPr>
          <p:nvPr/>
        </p:nvPicPr>
        <p:blipFill>
          <a:blip r:embed="rId2" cstate="print"/>
          <a:srcRect/>
          <a:stretch>
            <a:fillRect/>
          </a:stretch>
        </p:blipFill>
        <p:spPr bwMode="auto">
          <a:xfrm>
            <a:off x="838200" y="609600"/>
            <a:ext cx="7772400" cy="5829300"/>
          </a:xfrm>
          <a:prstGeom prst="rect">
            <a:avLst/>
          </a:prstGeom>
          <a:noFill/>
          <a:ln w="9525">
            <a:solidFill>
              <a:schemeClr val="tx1"/>
            </a:solidFill>
            <a:miter lim="800000"/>
            <a:headEnd/>
            <a:tailEnd/>
          </a:ln>
        </p:spPr>
      </p:pic>
      <p:sp>
        <p:nvSpPr>
          <p:cNvPr id="16387" name="Text Box 3"/>
          <p:cNvSpPr txBox="1">
            <a:spLocks noChangeArrowheads="1"/>
          </p:cNvSpPr>
          <p:nvPr/>
        </p:nvSpPr>
        <p:spPr bwMode="auto">
          <a:xfrm>
            <a:off x="6553200" y="965200"/>
            <a:ext cx="2438400" cy="1930400"/>
          </a:xfrm>
          <a:prstGeom prst="rect">
            <a:avLst/>
          </a:prstGeom>
          <a:solidFill>
            <a:schemeClr val="bg1"/>
          </a:solidFill>
          <a:ln w="9525">
            <a:solidFill>
              <a:schemeClr val="bg2"/>
            </a:solidFill>
            <a:miter lim="800000"/>
            <a:headEnd/>
            <a:tailEnd/>
          </a:ln>
        </p:spPr>
        <p:txBody>
          <a:bodyPr>
            <a:spAutoFit/>
          </a:bodyPr>
          <a:lstStyle/>
          <a:p>
            <a:pPr algn="ctr">
              <a:defRPr/>
            </a:pPr>
            <a:r>
              <a:rPr lang="en-US" sz="2000" dirty="0">
                <a:solidFill>
                  <a:schemeClr val="accent6">
                    <a:lumMod val="50000"/>
                  </a:schemeClr>
                </a:solidFill>
                <a:latin typeface="+mj-lt"/>
              </a:rPr>
              <a:t>Impervious cover,</a:t>
            </a:r>
          </a:p>
          <a:p>
            <a:pPr algn="ctr">
              <a:defRPr/>
            </a:pPr>
            <a:r>
              <a:rPr lang="en-US" sz="2000" dirty="0">
                <a:solidFill>
                  <a:schemeClr val="accent6">
                    <a:lumMod val="50000"/>
                  </a:schemeClr>
                </a:solidFill>
                <a:latin typeface="+mj-lt"/>
              </a:rPr>
              <a:t>such as this parking,</a:t>
            </a:r>
          </a:p>
          <a:p>
            <a:pPr algn="ctr">
              <a:defRPr/>
            </a:pPr>
            <a:r>
              <a:rPr lang="en-US" sz="2000" dirty="0">
                <a:solidFill>
                  <a:schemeClr val="accent6">
                    <a:lumMod val="50000"/>
                  </a:schemeClr>
                </a:solidFill>
                <a:latin typeface="+mj-lt"/>
              </a:rPr>
              <a:t>lot, is impermeable</a:t>
            </a:r>
          </a:p>
          <a:p>
            <a:pPr algn="ctr">
              <a:defRPr/>
            </a:pPr>
            <a:r>
              <a:rPr lang="en-US" sz="2000" dirty="0">
                <a:solidFill>
                  <a:schemeClr val="accent6">
                    <a:lumMod val="50000"/>
                  </a:schemeClr>
                </a:solidFill>
                <a:latin typeface="+mj-lt"/>
              </a:rPr>
              <a:t> to rainfall, creating</a:t>
            </a:r>
          </a:p>
          <a:p>
            <a:pPr algn="ctr">
              <a:defRPr/>
            </a:pPr>
            <a:r>
              <a:rPr lang="en-US" sz="2000" dirty="0">
                <a:solidFill>
                  <a:schemeClr val="accent6">
                    <a:lumMod val="50000"/>
                  </a:schemeClr>
                </a:solidFill>
                <a:latin typeface="+mj-lt"/>
              </a:rPr>
              <a:t>runoff flowing into</a:t>
            </a:r>
          </a:p>
          <a:p>
            <a:pPr algn="ctr">
              <a:defRPr/>
            </a:pPr>
            <a:r>
              <a:rPr lang="en-US" sz="2000" dirty="0">
                <a:solidFill>
                  <a:schemeClr val="accent6">
                    <a:lumMod val="50000"/>
                  </a:schemeClr>
                </a:solidFill>
                <a:latin typeface="+mj-lt"/>
              </a:rPr>
              <a:t>storm drains.</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4834" name="Line 2"/>
          <p:cNvSpPr>
            <a:spLocks noChangeShapeType="1"/>
          </p:cNvSpPr>
          <p:nvPr/>
        </p:nvSpPr>
        <p:spPr bwMode="auto">
          <a:xfrm>
            <a:off x="457200" y="1600200"/>
            <a:ext cx="7772400" cy="0"/>
          </a:xfrm>
          <a:prstGeom prst="line">
            <a:avLst/>
          </a:prstGeom>
          <a:noFill/>
          <a:ln w="44450">
            <a:solidFill>
              <a:srgbClr val="4D4D4D"/>
            </a:solidFill>
            <a:round/>
            <a:headEnd/>
            <a:tailEnd/>
          </a:ln>
          <a:effectLst>
            <a:outerShdw dist="35921" dir="2700000" algn="ctr" rotWithShape="0">
              <a:schemeClr val="folHlink"/>
            </a:outerShdw>
          </a:effectLst>
        </p:spPr>
        <p:txBody>
          <a:bodyPr/>
          <a:lstStyle/>
          <a:p>
            <a:pPr>
              <a:defRPr/>
            </a:pPr>
            <a:endParaRPr lang="en-US">
              <a:latin typeface="Arial" charset="0"/>
            </a:endParaRPr>
          </a:p>
        </p:txBody>
      </p:sp>
      <p:pic>
        <p:nvPicPr>
          <p:cNvPr id="504835" name="Picture 3" descr="TURF31"/>
          <p:cNvPicPr preferRelativeResize="0">
            <a:picLocks noChangeArrowheads="1"/>
          </p:cNvPicPr>
          <p:nvPr/>
        </p:nvPicPr>
        <p:blipFill>
          <a:blip r:embed="rId4" cstate="print">
            <a:lum bright="8000"/>
          </a:blip>
          <a:srcRect/>
          <a:stretch>
            <a:fillRect/>
          </a:stretch>
        </p:blipFill>
        <p:spPr bwMode="auto">
          <a:xfrm>
            <a:off x="152400" y="2665413"/>
            <a:ext cx="2743200" cy="2514600"/>
          </a:xfrm>
          <a:prstGeom prst="rect">
            <a:avLst/>
          </a:prstGeom>
          <a:noFill/>
          <a:ln w="19050">
            <a:solidFill>
              <a:srgbClr val="000000"/>
            </a:solidFill>
            <a:miter lim="800000"/>
            <a:headEnd/>
            <a:tailEnd/>
          </a:ln>
          <a:effectLst>
            <a:outerShdw dist="53882" dir="2700000" algn="ctr" rotWithShape="0">
              <a:schemeClr val="bg2"/>
            </a:outerShdw>
          </a:effectLst>
        </p:spPr>
      </p:pic>
      <p:pic>
        <p:nvPicPr>
          <p:cNvPr id="504836" name="Picture 4" descr="11"/>
          <p:cNvPicPr preferRelativeResize="0">
            <a:picLocks noChangeArrowheads="1"/>
          </p:cNvPicPr>
          <p:nvPr/>
        </p:nvPicPr>
        <p:blipFill>
          <a:blip r:embed="rId5" cstate="print">
            <a:lum bright="2000"/>
          </a:blip>
          <a:srcRect/>
          <a:stretch>
            <a:fillRect/>
          </a:stretch>
        </p:blipFill>
        <p:spPr bwMode="auto">
          <a:xfrm>
            <a:off x="3219450" y="2665413"/>
            <a:ext cx="2722563" cy="2516187"/>
          </a:xfrm>
          <a:prstGeom prst="rect">
            <a:avLst/>
          </a:prstGeom>
          <a:noFill/>
          <a:ln w="19050">
            <a:solidFill>
              <a:srgbClr val="000000"/>
            </a:solidFill>
            <a:miter lim="800000"/>
            <a:headEnd/>
            <a:tailEnd/>
          </a:ln>
          <a:effectLst>
            <a:outerShdw dist="53882" dir="2700000" algn="ctr" rotWithShape="0">
              <a:schemeClr val="bg2"/>
            </a:outerShdw>
          </a:effectLst>
        </p:spPr>
      </p:pic>
      <p:graphicFrame>
        <p:nvGraphicFramePr>
          <p:cNvPr id="2050" name="Object 2"/>
          <p:cNvGraphicFramePr>
            <a:graphicFrameLocks/>
          </p:cNvGraphicFramePr>
          <p:nvPr/>
        </p:nvGraphicFramePr>
        <p:xfrm>
          <a:off x="6172200" y="2665413"/>
          <a:ext cx="2741613" cy="2516187"/>
        </p:xfrm>
        <a:graphic>
          <a:graphicData uri="http://schemas.openxmlformats.org/presentationml/2006/ole">
            <p:oleObj spid="_x0000_s20482" name="Photo House" r:id="rId6" imgW="7974603" imgH="5371429" progId="">
              <p:embed/>
            </p:oleObj>
          </a:graphicData>
        </a:graphic>
      </p:graphicFrame>
      <p:sp>
        <p:nvSpPr>
          <p:cNvPr id="2055" name="Text Box 6"/>
          <p:cNvSpPr txBox="1">
            <a:spLocks noChangeArrowheads="1"/>
          </p:cNvSpPr>
          <p:nvPr/>
        </p:nvSpPr>
        <p:spPr bwMode="auto">
          <a:xfrm>
            <a:off x="990600" y="1828800"/>
            <a:ext cx="7467600" cy="1077218"/>
          </a:xfrm>
          <a:prstGeom prst="rect">
            <a:avLst/>
          </a:prstGeom>
          <a:noFill/>
          <a:ln w="9525">
            <a:noFill/>
            <a:miter lim="800000"/>
            <a:headEnd/>
            <a:tailEnd/>
          </a:ln>
        </p:spPr>
        <p:txBody>
          <a:bodyPr>
            <a:spAutoFit/>
          </a:bodyPr>
          <a:lstStyle/>
          <a:p>
            <a:pPr eaLnBrk="1" hangingPunct="1">
              <a:spcBef>
                <a:spcPct val="50000"/>
              </a:spcBef>
            </a:pPr>
            <a:r>
              <a:rPr lang="en-US" sz="3200" b="1" dirty="0">
                <a:solidFill>
                  <a:schemeClr val="accent6">
                    <a:lumMod val="75000"/>
                  </a:schemeClr>
                </a:solidFill>
              </a:rPr>
              <a:t>When it rains, a large amount of water . . .</a:t>
            </a:r>
          </a:p>
        </p:txBody>
      </p:sp>
      <p:sp>
        <p:nvSpPr>
          <p:cNvPr id="2056" name="Text Box 7"/>
          <p:cNvSpPr txBox="1">
            <a:spLocks noChangeArrowheads="1"/>
          </p:cNvSpPr>
          <p:nvPr/>
        </p:nvSpPr>
        <p:spPr bwMode="auto">
          <a:xfrm>
            <a:off x="3048000" y="5334000"/>
            <a:ext cx="2667000" cy="1384995"/>
          </a:xfrm>
          <a:prstGeom prst="rect">
            <a:avLst/>
          </a:prstGeom>
          <a:noFill/>
          <a:ln w="9525">
            <a:noFill/>
            <a:miter lim="800000"/>
            <a:headEnd/>
            <a:tailEnd/>
          </a:ln>
        </p:spPr>
        <p:txBody>
          <a:bodyPr>
            <a:spAutoFit/>
          </a:bodyPr>
          <a:lstStyle/>
          <a:p>
            <a:pPr algn="ctr" eaLnBrk="1" hangingPunct="1">
              <a:spcBef>
                <a:spcPct val="50000"/>
              </a:spcBef>
            </a:pPr>
            <a:r>
              <a:rPr lang="en-US" sz="2800" b="1" dirty="0">
                <a:solidFill>
                  <a:schemeClr val="accent6">
                    <a:lumMod val="75000"/>
                  </a:schemeClr>
                </a:solidFill>
              </a:rPr>
              <a:t>Enters the </a:t>
            </a:r>
            <a:r>
              <a:rPr lang="en-US" sz="2800" b="1" dirty="0" err="1">
                <a:solidFill>
                  <a:schemeClr val="accent6">
                    <a:lumMod val="75000"/>
                  </a:schemeClr>
                </a:solidFill>
              </a:rPr>
              <a:t>stormdrain</a:t>
            </a:r>
            <a:r>
              <a:rPr lang="en-US" sz="2800" b="1" dirty="0">
                <a:solidFill>
                  <a:schemeClr val="accent6">
                    <a:lumMod val="75000"/>
                  </a:schemeClr>
                </a:solidFill>
              </a:rPr>
              <a:t> system</a:t>
            </a:r>
          </a:p>
        </p:txBody>
      </p:sp>
      <p:sp>
        <p:nvSpPr>
          <p:cNvPr id="2057" name="Text Box 8"/>
          <p:cNvSpPr txBox="1">
            <a:spLocks noChangeArrowheads="1"/>
          </p:cNvSpPr>
          <p:nvPr/>
        </p:nvSpPr>
        <p:spPr bwMode="auto">
          <a:xfrm>
            <a:off x="6096000" y="5410200"/>
            <a:ext cx="3162300" cy="954107"/>
          </a:xfrm>
          <a:prstGeom prst="rect">
            <a:avLst/>
          </a:prstGeom>
          <a:noFill/>
          <a:ln w="9525">
            <a:noFill/>
            <a:miter lim="800000"/>
            <a:headEnd/>
            <a:tailEnd/>
          </a:ln>
        </p:spPr>
        <p:txBody>
          <a:bodyPr>
            <a:spAutoFit/>
          </a:bodyPr>
          <a:lstStyle/>
          <a:p>
            <a:pPr algn="ctr" eaLnBrk="1" hangingPunct="1">
              <a:spcBef>
                <a:spcPct val="50000"/>
              </a:spcBef>
            </a:pPr>
            <a:r>
              <a:rPr lang="en-US" sz="2800" b="1" dirty="0">
                <a:solidFill>
                  <a:schemeClr val="accent6">
                    <a:lumMod val="75000"/>
                  </a:schemeClr>
                </a:solidFill>
              </a:rPr>
              <a:t>Is </a:t>
            </a:r>
            <a:r>
              <a:rPr lang="en-US" sz="2800" b="1" dirty="0" smtClean="0">
                <a:solidFill>
                  <a:schemeClr val="accent6">
                    <a:lumMod val="75000"/>
                  </a:schemeClr>
                </a:solidFill>
              </a:rPr>
              <a:t>directed to nearby streams</a:t>
            </a:r>
            <a:endParaRPr lang="en-US" sz="2800" b="1" dirty="0">
              <a:solidFill>
                <a:schemeClr val="accent6">
                  <a:lumMod val="75000"/>
                </a:schemeClr>
              </a:solidFill>
            </a:endParaRPr>
          </a:p>
        </p:txBody>
      </p:sp>
      <p:sp>
        <p:nvSpPr>
          <p:cNvPr id="504841" name="Text Box 9"/>
          <p:cNvSpPr txBox="1">
            <a:spLocks noChangeArrowheads="1"/>
          </p:cNvSpPr>
          <p:nvPr/>
        </p:nvSpPr>
        <p:spPr bwMode="auto">
          <a:xfrm>
            <a:off x="0" y="5334000"/>
            <a:ext cx="2743200" cy="1384995"/>
          </a:xfrm>
          <a:prstGeom prst="rect">
            <a:avLst/>
          </a:prstGeom>
          <a:noFill/>
          <a:ln w="9525">
            <a:noFill/>
            <a:miter lim="800000"/>
            <a:headEnd/>
            <a:tailEnd/>
          </a:ln>
          <a:effectLst/>
        </p:spPr>
        <p:txBody>
          <a:bodyPr>
            <a:spAutoFit/>
          </a:bodyPr>
          <a:lstStyle/>
          <a:p>
            <a:pPr algn="ctr" eaLnBrk="1" hangingPunct="1">
              <a:spcBef>
                <a:spcPct val="50000"/>
              </a:spcBef>
              <a:defRPr/>
            </a:pPr>
            <a:r>
              <a:rPr lang="en-US" sz="2800" b="1" dirty="0">
                <a:solidFill>
                  <a:schemeClr val="accent6">
                    <a:lumMod val="75000"/>
                  </a:schemeClr>
                </a:solidFill>
              </a:rPr>
              <a:t>Runs off of impervious surfaces</a:t>
            </a:r>
            <a:r>
              <a:rPr lang="en-US" sz="2800" b="1" dirty="0">
                <a:solidFill>
                  <a:schemeClr val="accent6">
                    <a:lumMod val="75000"/>
                  </a:schemeClr>
                </a:solidFill>
                <a:effectLst>
                  <a:outerShdw blurRad="38100" dist="38100" dir="2700000" algn="tl">
                    <a:srgbClr val="000000"/>
                  </a:outerShdw>
                </a:effectLst>
              </a:rPr>
              <a:t> </a:t>
            </a:r>
          </a:p>
        </p:txBody>
      </p:sp>
      <p:sp>
        <p:nvSpPr>
          <p:cNvPr id="2059" name="AutoShape 10"/>
          <p:cNvSpPr>
            <a:spLocks noChangeArrowheads="1"/>
          </p:cNvSpPr>
          <p:nvPr/>
        </p:nvSpPr>
        <p:spPr bwMode="auto">
          <a:xfrm>
            <a:off x="2590800" y="5943600"/>
            <a:ext cx="457200" cy="228600"/>
          </a:xfrm>
          <a:prstGeom prst="rightArrow">
            <a:avLst>
              <a:gd name="adj1" fmla="val 50000"/>
              <a:gd name="adj2" fmla="val 50000"/>
            </a:avLst>
          </a:prstGeom>
          <a:solidFill>
            <a:srgbClr val="FF0000"/>
          </a:solidFill>
          <a:ln w="9525">
            <a:solidFill>
              <a:schemeClr val="tx1"/>
            </a:solidFill>
            <a:miter lim="800000"/>
            <a:headEnd/>
            <a:tailEnd/>
          </a:ln>
        </p:spPr>
        <p:txBody>
          <a:bodyPr wrap="none" anchor="ctr"/>
          <a:lstStyle/>
          <a:p>
            <a:endParaRPr lang="en-US"/>
          </a:p>
        </p:txBody>
      </p:sp>
      <p:sp>
        <p:nvSpPr>
          <p:cNvPr id="2060" name="AutoShape 11"/>
          <p:cNvSpPr>
            <a:spLocks noChangeArrowheads="1"/>
          </p:cNvSpPr>
          <p:nvPr/>
        </p:nvSpPr>
        <p:spPr bwMode="auto">
          <a:xfrm>
            <a:off x="5486400" y="5943600"/>
            <a:ext cx="457200" cy="228600"/>
          </a:xfrm>
          <a:prstGeom prst="rightArrow">
            <a:avLst>
              <a:gd name="adj1" fmla="val 50000"/>
              <a:gd name="adj2" fmla="val 50000"/>
            </a:avLst>
          </a:prstGeom>
          <a:solidFill>
            <a:srgbClr val="FF0000"/>
          </a:solidFill>
          <a:ln w="9525">
            <a:solidFill>
              <a:schemeClr val="tx1"/>
            </a:solidFill>
            <a:miter lim="800000"/>
            <a:headEnd/>
            <a:tailEnd/>
          </a:ln>
        </p:spPr>
        <p:txBody>
          <a:bodyPr wrap="none" anchor="ctr"/>
          <a:lstStyle/>
          <a:p>
            <a:endParaRPr lang="en-US"/>
          </a:p>
        </p:txBody>
      </p:sp>
      <p:sp>
        <p:nvSpPr>
          <p:cNvPr id="2061" name="Text Box 12"/>
          <p:cNvSpPr txBox="1">
            <a:spLocks noChangeArrowheads="1"/>
          </p:cNvSpPr>
          <p:nvPr/>
        </p:nvSpPr>
        <p:spPr bwMode="auto">
          <a:xfrm>
            <a:off x="6553200" y="6553200"/>
            <a:ext cx="2573338" cy="304800"/>
          </a:xfrm>
          <a:prstGeom prst="rect">
            <a:avLst/>
          </a:prstGeom>
          <a:noFill/>
          <a:ln w="9525">
            <a:noFill/>
            <a:miter lim="800000"/>
            <a:headEnd/>
            <a:tailEnd/>
          </a:ln>
        </p:spPr>
        <p:txBody>
          <a:bodyPr wrap="none">
            <a:spAutoFit/>
          </a:bodyPr>
          <a:lstStyle/>
          <a:p>
            <a:pPr eaLnBrk="1" hangingPunct="1"/>
            <a:r>
              <a:rPr lang="en-US" sz="1400" b="1" i="1">
                <a:solidFill>
                  <a:srgbClr val="4D4D4D"/>
                </a:solidFill>
                <a:latin typeface="Times New Roman" pitchFamily="18" charset="0"/>
              </a:rPr>
              <a:t>Center for Watershed Protection</a:t>
            </a:r>
          </a:p>
        </p:txBody>
      </p:sp>
      <p:sp>
        <p:nvSpPr>
          <p:cNvPr id="2062" name="Rectangle 13"/>
          <p:cNvSpPr>
            <a:spLocks noGrp="1" noChangeArrowheads="1"/>
          </p:cNvSpPr>
          <p:nvPr>
            <p:ph type="title"/>
          </p:nvPr>
        </p:nvSpPr>
        <p:spPr>
          <a:xfrm>
            <a:off x="457200" y="304800"/>
            <a:ext cx="8229600" cy="1143000"/>
          </a:xfrm>
        </p:spPr>
        <p:txBody>
          <a:bodyPr>
            <a:noAutofit/>
          </a:bodyPr>
          <a:lstStyle/>
          <a:p>
            <a:r>
              <a:rPr lang="en-US" sz="4000" dirty="0" smtClean="0">
                <a:solidFill>
                  <a:schemeClr val="accent6">
                    <a:lumMod val="50000"/>
                  </a:schemeClr>
                </a:solidFill>
                <a:effectLst/>
              </a:rPr>
              <a:t>Impervious Cover Influences Wet Weather Stream Flow</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3" name="Text Box 2"/>
          <p:cNvSpPr txBox="1">
            <a:spLocks noChangeArrowheads="1"/>
          </p:cNvSpPr>
          <p:nvPr/>
        </p:nvSpPr>
        <p:spPr bwMode="auto">
          <a:xfrm>
            <a:off x="304800" y="5953780"/>
            <a:ext cx="4267200" cy="523220"/>
          </a:xfrm>
          <a:prstGeom prst="rect">
            <a:avLst/>
          </a:prstGeom>
          <a:noFill/>
          <a:ln w="9525">
            <a:noFill/>
            <a:miter lim="800000"/>
            <a:headEnd/>
            <a:tailEnd/>
          </a:ln>
        </p:spPr>
        <p:txBody>
          <a:bodyPr wrap="square">
            <a:spAutoFit/>
          </a:bodyPr>
          <a:lstStyle/>
          <a:p>
            <a:pPr algn="ctr">
              <a:spcBef>
                <a:spcPct val="50000"/>
              </a:spcBef>
            </a:pPr>
            <a:r>
              <a:rPr lang="en-US" sz="2800" b="1" dirty="0">
                <a:solidFill>
                  <a:srgbClr val="001400"/>
                </a:solidFill>
              </a:rPr>
              <a:t>More Frequent Flooding</a:t>
            </a:r>
          </a:p>
        </p:txBody>
      </p:sp>
      <p:pic>
        <p:nvPicPr>
          <p:cNvPr id="506883" name="Picture 3" descr="TRS flood"/>
          <p:cNvPicPr preferRelativeResize="0">
            <a:picLocks noChangeArrowheads="1"/>
          </p:cNvPicPr>
          <p:nvPr/>
        </p:nvPicPr>
        <p:blipFill>
          <a:blip r:embed="rId3" cstate="print">
            <a:lum bright="2000"/>
          </a:blip>
          <a:srcRect/>
          <a:stretch>
            <a:fillRect/>
          </a:stretch>
        </p:blipFill>
        <p:spPr bwMode="auto">
          <a:xfrm>
            <a:off x="5105400" y="2667000"/>
            <a:ext cx="3200400" cy="3200400"/>
          </a:xfrm>
          <a:prstGeom prst="rect">
            <a:avLst/>
          </a:prstGeom>
          <a:noFill/>
          <a:ln w="19050">
            <a:solidFill>
              <a:srgbClr val="000000"/>
            </a:solidFill>
            <a:miter lim="800000"/>
            <a:headEnd/>
            <a:tailEnd/>
          </a:ln>
          <a:effectLst>
            <a:outerShdw dist="53882" dir="2700000" algn="ctr" rotWithShape="0">
              <a:schemeClr val="bg2"/>
            </a:outerShdw>
          </a:effectLst>
        </p:spPr>
      </p:pic>
      <p:sp>
        <p:nvSpPr>
          <p:cNvPr id="15365" name="Text Box 4"/>
          <p:cNvSpPr txBox="1">
            <a:spLocks noChangeArrowheads="1"/>
          </p:cNvSpPr>
          <p:nvPr/>
        </p:nvSpPr>
        <p:spPr bwMode="auto">
          <a:xfrm>
            <a:off x="6570662" y="6553200"/>
            <a:ext cx="2573338" cy="304800"/>
          </a:xfrm>
          <a:prstGeom prst="rect">
            <a:avLst/>
          </a:prstGeom>
          <a:noFill/>
          <a:ln w="9525">
            <a:noFill/>
            <a:miter lim="800000"/>
            <a:headEnd/>
            <a:tailEnd/>
          </a:ln>
        </p:spPr>
        <p:txBody>
          <a:bodyPr wrap="none">
            <a:spAutoFit/>
          </a:bodyPr>
          <a:lstStyle/>
          <a:p>
            <a:pPr eaLnBrk="1" hangingPunct="1"/>
            <a:r>
              <a:rPr lang="en-US" sz="1400" b="1" i="1">
                <a:solidFill>
                  <a:srgbClr val="4D4D4D"/>
                </a:solidFill>
                <a:latin typeface="Times New Roman" pitchFamily="18" charset="0"/>
              </a:rPr>
              <a:t>Center for Watershed Protection</a:t>
            </a:r>
          </a:p>
        </p:txBody>
      </p:sp>
      <p:pic>
        <p:nvPicPr>
          <p:cNvPr id="506885" name="Picture 5" descr="flooding"/>
          <p:cNvPicPr preferRelativeResize="0">
            <a:picLocks noChangeArrowheads="1"/>
          </p:cNvPicPr>
          <p:nvPr/>
        </p:nvPicPr>
        <p:blipFill>
          <a:blip r:embed="rId4" cstate="print">
            <a:lum bright="2000"/>
          </a:blip>
          <a:srcRect/>
          <a:stretch>
            <a:fillRect/>
          </a:stretch>
        </p:blipFill>
        <p:spPr bwMode="auto">
          <a:xfrm>
            <a:off x="914400" y="2667000"/>
            <a:ext cx="3200400" cy="3200400"/>
          </a:xfrm>
          <a:prstGeom prst="rect">
            <a:avLst/>
          </a:prstGeom>
          <a:noFill/>
          <a:ln w="19050">
            <a:solidFill>
              <a:srgbClr val="000000"/>
            </a:solidFill>
            <a:miter lim="800000"/>
            <a:headEnd/>
            <a:tailEnd/>
          </a:ln>
          <a:effectLst>
            <a:outerShdw dist="53882" dir="2700000" algn="ctr" rotWithShape="0">
              <a:schemeClr val="bg2"/>
            </a:outerShdw>
          </a:effectLst>
        </p:spPr>
      </p:pic>
      <p:sp>
        <p:nvSpPr>
          <p:cNvPr id="15367" name="Text Box 6"/>
          <p:cNvSpPr txBox="1">
            <a:spLocks noChangeArrowheads="1"/>
          </p:cNvSpPr>
          <p:nvPr/>
        </p:nvSpPr>
        <p:spPr bwMode="auto">
          <a:xfrm>
            <a:off x="5105400" y="5943600"/>
            <a:ext cx="3276600" cy="523220"/>
          </a:xfrm>
          <a:prstGeom prst="rect">
            <a:avLst/>
          </a:prstGeom>
          <a:noFill/>
          <a:ln w="9525">
            <a:noFill/>
            <a:miter lim="800000"/>
            <a:headEnd/>
            <a:tailEnd/>
          </a:ln>
        </p:spPr>
        <p:txBody>
          <a:bodyPr wrap="square">
            <a:spAutoFit/>
          </a:bodyPr>
          <a:lstStyle/>
          <a:p>
            <a:pPr>
              <a:spcBef>
                <a:spcPct val="50000"/>
              </a:spcBef>
            </a:pPr>
            <a:r>
              <a:rPr lang="en-US" sz="2800" b="1" dirty="0">
                <a:solidFill>
                  <a:srgbClr val="001400"/>
                </a:solidFill>
              </a:rPr>
              <a:t>Higher Flood Levels</a:t>
            </a:r>
          </a:p>
        </p:txBody>
      </p:sp>
      <p:sp>
        <p:nvSpPr>
          <p:cNvPr id="15368" name="Text Box 7"/>
          <p:cNvSpPr txBox="1">
            <a:spLocks noChangeArrowheads="1"/>
          </p:cNvSpPr>
          <p:nvPr/>
        </p:nvSpPr>
        <p:spPr bwMode="auto">
          <a:xfrm>
            <a:off x="533400" y="1581396"/>
            <a:ext cx="8077200" cy="933204"/>
          </a:xfrm>
          <a:prstGeom prst="rect">
            <a:avLst/>
          </a:prstGeom>
          <a:noFill/>
          <a:ln w="9525">
            <a:noFill/>
            <a:miter lim="800000"/>
            <a:headEnd/>
            <a:tailEnd/>
          </a:ln>
        </p:spPr>
        <p:txBody>
          <a:bodyPr>
            <a:spAutoFit/>
          </a:bodyPr>
          <a:lstStyle/>
          <a:p>
            <a:pPr>
              <a:lnSpc>
                <a:spcPct val="85000"/>
              </a:lnSpc>
            </a:pPr>
            <a:r>
              <a:rPr lang="en-US" sz="3200" b="1" dirty="0">
                <a:solidFill>
                  <a:schemeClr val="accent6">
                    <a:lumMod val="75000"/>
                  </a:schemeClr>
                </a:solidFill>
              </a:rPr>
              <a:t>The large amount of stormwater runoff in the stream system can cause:</a:t>
            </a:r>
          </a:p>
        </p:txBody>
      </p:sp>
      <p:sp>
        <p:nvSpPr>
          <p:cNvPr id="15369" name="Rectangle 8"/>
          <p:cNvSpPr>
            <a:spLocks noGrp="1" noChangeArrowheads="1"/>
          </p:cNvSpPr>
          <p:nvPr>
            <p:ph type="title"/>
          </p:nvPr>
        </p:nvSpPr>
        <p:spPr>
          <a:xfrm>
            <a:off x="457200" y="228600"/>
            <a:ext cx="8229600" cy="1143000"/>
          </a:xfrm>
        </p:spPr>
        <p:txBody>
          <a:bodyPr>
            <a:noAutofit/>
          </a:bodyPr>
          <a:lstStyle/>
          <a:p>
            <a:r>
              <a:rPr lang="en-US" sz="4000" dirty="0" smtClean="0">
                <a:solidFill>
                  <a:schemeClr val="accent6">
                    <a:lumMod val="50000"/>
                  </a:schemeClr>
                </a:solidFill>
                <a:effectLst/>
              </a:rPr>
              <a:t>Impervious Cover Influences Wet Weather Stream Flow</a:t>
            </a:r>
          </a:p>
        </p:txBody>
      </p:sp>
      <p:sp>
        <p:nvSpPr>
          <p:cNvPr id="506889" name="Line 9"/>
          <p:cNvSpPr>
            <a:spLocks noChangeShapeType="1"/>
          </p:cNvSpPr>
          <p:nvPr/>
        </p:nvSpPr>
        <p:spPr bwMode="auto">
          <a:xfrm>
            <a:off x="457200" y="1447800"/>
            <a:ext cx="7772400" cy="0"/>
          </a:xfrm>
          <a:prstGeom prst="line">
            <a:avLst/>
          </a:prstGeom>
          <a:noFill/>
          <a:ln w="44450">
            <a:solidFill>
              <a:schemeClr val="accent6">
                <a:lumMod val="50000"/>
              </a:schemeClr>
            </a:solidFill>
            <a:round/>
            <a:headEnd/>
            <a:tailEnd/>
          </a:ln>
          <a:effectLst>
            <a:outerShdw dist="35921" dir="2700000" algn="ctr" rotWithShape="0">
              <a:schemeClr val="folHlink"/>
            </a:outerShdw>
          </a:effectLst>
        </p:spPr>
        <p:txBody>
          <a:bodyPr/>
          <a:lstStyle/>
          <a:p>
            <a:pPr>
              <a:defRPr/>
            </a:pPr>
            <a:endParaRPr lang="en-US">
              <a:latin typeface="Arial"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508930" name="Object 2"/>
          <p:cNvGraphicFramePr>
            <a:graphicFrameLocks/>
          </p:cNvGraphicFramePr>
          <p:nvPr/>
        </p:nvGraphicFramePr>
        <p:xfrm>
          <a:off x="400050" y="3276600"/>
          <a:ext cx="3657600" cy="2857500"/>
        </p:xfrm>
        <a:graphic>
          <a:graphicData uri="http://schemas.openxmlformats.org/presentationml/2006/ole">
            <p:oleObj spid="_x0000_s21506" name="Photo House" r:id="rId4" imgW="8012698" imgH="5396825" progId="">
              <p:embed/>
            </p:oleObj>
          </a:graphicData>
        </a:graphic>
      </p:graphicFrame>
      <p:graphicFrame>
        <p:nvGraphicFramePr>
          <p:cNvPr id="508931" name="Object 3"/>
          <p:cNvGraphicFramePr>
            <a:graphicFrameLocks/>
          </p:cNvGraphicFramePr>
          <p:nvPr/>
        </p:nvGraphicFramePr>
        <p:xfrm>
          <a:off x="381000" y="3048000"/>
          <a:ext cx="3695700" cy="3314700"/>
        </p:xfrm>
        <a:graphic>
          <a:graphicData uri="http://schemas.openxmlformats.org/presentationml/2006/ole">
            <p:oleObj spid="_x0000_s21507" name="Photo House" r:id="rId5" imgW="7606349" imgH="5396825" progId="">
              <p:embed/>
            </p:oleObj>
          </a:graphicData>
        </a:graphic>
      </p:graphicFrame>
      <p:sp>
        <p:nvSpPr>
          <p:cNvPr id="3077" name="Text Box 4"/>
          <p:cNvSpPr txBox="1">
            <a:spLocks noChangeArrowheads="1"/>
          </p:cNvSpPr>
          <p:nvPr/>
        </p:nvSpPr>
        <p:spPr bwMode="auto">
          <a:xfrm>
            <a:off x="6400800" y="6400800"/>
            <a:ext cx="2573338" cy="304800"/>
          </a:xfrm>
          <a:prstGeom prst="rect">
            <a:avLst/>
          </a:prstGeom>
          <a:noFill/>
          <a:ln w="9525">
            <a:noFill/>
            <a:miter lim="800000"/>
            <a:headEnd/>
            <a:tailEnd/>
          </a:ln>
        </p:spPr>
        <p:txBody>
          <a:bodyPr wrap="none">
            <a:spAutoFit/>
          </a:bodyPr>
          <a:lstStyle/>
          <a:p>
            <a:pPr eaLnBrk="1" hangingPunct="1"/>
            <a:r>
              <a:rPr lang="en-US" sz="1400" b="1" i="1">
                <a:solidFill>
                  <a:srgbClr val="4D4D4D"/>
                </a:solidFill>
                <a:latin typeface="Times New Roman" pitchFamily="18" charset="0"/>
              </a:rPr>
              <a:t>Center for Watershed Protection</a:t>
            </a:r>
          </a:p>
        </p:txBody>
      </p:sp>
      <p:sp>
        <p:nvSpPr>
          <p:cNvPr id="508933" name="Text Box 5"/>
          <p:cNvSpPr txBox="1">
            <a:spLocks noChangeArrowheads="1"/>
          </p:cNvSpPr>
          <p:nvPr/>
        </p:nvSpPr>
        <p:spPr bwMode="auto">
          <a:xfrm>
            <a:off x="457200" y="1752600"/>
            <a:ext cx="8305800" cy="1077218"/>
          </a:xfrm>
          <a:prstGeom prst="rect">
            <a:avLst/>
          </a:prstGeom>
          <a:noFill/>
          <a:ln w="9525">
            <a:noFill/>
            <a:miter lim="800000"/>
            <a:headEnd/>
            <a:tailEnd/>
          </a:ln>
        </p:spPr>
        <p:txBody>
          <a:bodyPr>
            <a:spAutoFit/>
          </a:bodyPr>
          <a:lstStyle/>
          <a:p>
            <a:pPr>
              <a:spcBef>
                <a:spcPct val="50000"/>
              </a:spcBef>
            </a:pPr>
            <a:r>
              <a:rPr lang="en-US" sz="3200" b="1" dirty="0">
                <a:solidFill>
                  <a:schemeClr val="accent6">
                    <a:lumMod val="75000"/>
                  </a:schemeClr>
                </a:solidFill>
              </a:rPr>
              <a:t>Large amounts of stormwater runoff due to impervious cover can: </a:t>
            </a:r>
          </a:p>
        </p:txBody>
      </p:sp>
      <p:sp>
        <p:nvSpPr>
          <p:cNvPr id="3079" name="Rectangle 6"/>
          <p:cNvSpPr>
            <a:spLocks noGrp="1" noChangeArrowheads="1"/>
          </p:cNvSpPr>
          <p:nvPr>
            <p:ph type="title"/>
          </p:nvPr>
        </p:nvSpPr>
        <p:spPr>
          <a:xfrm>
            <a:off x="457200" y="381000"/>
            <a:ext cx="8229600" cy="1143000"/>
          </a:xfrm>
        </p:spPr>
        <p:txBody>
          <a:bodyPr>
            <a:normAutofit fontScale="90000"/>
          </a:bodyPr>
          <a:lstStyle/>
          <a:p>
            <a:r>
              <a:rPr lang="en-US" dirty="0" smtClean="0">
                <a:solidFill>
                  <a:schemeClr val="accent6">
                    <a:lumMod val="50000"/>
                  </a:schemeClr>
                </a:solidFill>
                <a:effectLst/>
              </a:rPr>
              <a:t>Impervious Cover Influences Stream Shape and Size</a:t>
            </a:r>
          </a:p>
        </p:txBody>
      </p:sp>
      <p:sp>
        <p:nvSpPr>
          <p:cNvPr id="508935" name="Line 7"/>
          <p:cNvSpPr>
            <a:spLocks noChangeShapeType="1"/>
          </p:cNvSpPr>
          <p:nvPr/>
        </p:nvSpPr>
        <p:spPr bwMode="auto">
          <a:xfrm>
            <a:off x="685800" y="1676400"/>
            <a:ext cx="7772400" cy="0"/>
          </a:xfrm>
          <a:prstGeom prst="line">
            <a:avLst/>
          </a:prstGeom>
          <a:noFill/>
          <a:ln w="44450">
            <a:solidFill>
              <a:schemeClr val="accent6">
                <a:lumMod val="50000"/>
              </a:schemeClr>
            </a:solidFill>
            <a:round/>
            <a:headEnd/>
            <a:tailEnd/>
          </a:ln>
          <a:effectLst>
            <a:outerShdw dist="35921" dir="2700000" algn="ctr" rotWithShape="0">
              <a:schemeClr val="folHlink"/>
            </a:outerShdw>
          </a:effectLst>
        </p:spPr>
        <p:txBody>
          <a:bodyPr/>
          <a:lstStyle/>
          <a:p>
            <a:pPr>
              <a:defRPr/>
            </a:pPr>
            <a:endParaRPr lang="en-US">
              <a:latin typeface="Arial" charset="0"/>
            </a:endParaRPr>
          </a:p>
        </p:txBody>
      </p:sp>
      <p:pic>
        <p:nvPicPr>
          <p:cNvPr id="508936" name="Picture 8" descr="bad stream above failure sub 105"/>
          <p:cNvPicPr preferRelativeResize="0">
            <a:picLocks noChangeArrowheads="1"/>
          </p:cNvPicPr>
          <p:nvPr/>
        </p:nvPicPr>
        <p:blipFill>
          <a:blip r:embed="rId6" cstate="print">
            <a:lum bright="-4000"/>
          </a:blip>
          <a:srcRect/>
          <a:stretch>
            <a:fillRect/>
          </a:stretch>
        </p:blipFill>
        <p:spPr bwMode="auto">
          <a:xfrm>
            <a:off x="400050" y="2990850"/>
            <a:ext cx="3714750" cy="3486150"/>
          </a:xfrm>
          <a:prstGeom prst="rect">
            <a:avLst/>
          </a:prstGeom>
          <a:noFill/>
          <a:ln w="19050">
            <a:solidFill>
              <a:srgbClr val="000000"/>
            </a:solidFill>
            <a:miter lim="800000"/>
            <a:headEnd/>
            <a:tailEnd/>
          </a:ln>
          <a:effectLst>
            <a:outerShdw dist="53882" dir="2700000" algn="ctr" rotWithShape="0">
              <a:schemeClr val="bg2"/>
            </a:outerShdw>
          </a:effectLst>
        </p:spPr>
      </p:pic>
      <p:sp>
        <p:nvSpPr>
          <p:cNvPr id="508937" name="Rectangle 9"/>
          <p:cNvSpPr>
            <a:spLocks noChangeArrowheads="1"/>
          </p:cNvSpPr>
          <p:nvPr/>
        </p:nvSpPr>
        <p:spPr bwMode="auto">
          <a:xfrm>
            <a:off x="4267200" y="5410200"/>
            <a:ext cx="4876800" cy="838200"/>
          </a:xfrm>
          <a:prstGeom prst="rect">
            <a:avLst/>
          </a:prstGeom>
          <a:noFill/>
          <a:ln w="9525">
            <a:noFill/>
            <a:miter lim="800000"/>
            <a:headEnd/>
            <a:tailEnd/>
          </a:ln>
        </p:spPr>
        <p:txBody>
          <a:bodyPr/>
          <a:lstStyle/>
          <a:p>
            <a:pPr marL="342900" indent="-342900" eaLnBrk="1" hangingPunct="1">
              <a:lnSpc>
                <a:spcPct val="80000"/>
              </a:lnSpc>
              <a:spcBef>
                <a:spcPct val="20000"/>
              </a:spcBef>
              <a:buClr>
                <a:schemeClr val="bg1"/>
              </a:buClr>
              <a:buSzPct val="80000"/>
              <a:buFont typeface="Wingdings" pitchFamily="2" charset="2"/>
              <a:buChar char="Ø"/>
            </a:pPr>
            <a:r>
              <a:rPr lang="en-US" sz="2800" b="1" dirty="0">
                <a:solidFill>
                  <a:schemeClr val="accent6">
                    <a:lumMod val="75000"/>
                  </a:schemeClr>
                </a:solidFill>
              </a:rPr>
              <a:t>Cause straightening of the channel</a:t>
            </a:r>
          </a:p>
        </p:txBody>
      </p:sp>
      <p:sp>
        <p:nvSpPr>
          <p:cNvPr id="508938" name="Rectangle 10"/>
          <p:cNvSpPr>
            <a:spLocks noChangeArrowheads="1"/>
          </p:cNvSpPr>
          <p:nvPr/>
        </p:nvSpPr>
        <p:spPr bwMode="auto">
          <a:xfrm>
            <a:off x="4267200" y="4114800"/>
            <a:ext cx="4876800" cy="1066800"/>
          </a:xfrm>
          <a:prstGeom prst="rect">
            <a:avLst/>
          </a:prstGeom>
          <a:noFill/>
          <a:ln w="9525">
            <a:noFill/>
            <a:miter lim="800000"/>
            <a:headEnd/>
            <a:tailEnd/>
          </a:ln>
        </p:spPr>
        <p:txBody>
          <a:bodyPr/>
          <a:lstStyle/>
          <a:p>
            <a:pPr marL="342900" indent="-342900" eaLnBrk="1" hangingPunct="1">
              <a:lnSpc>
                <a:spcPct val="80000"/>
              </a:lnSpc>
              <a:spcBef>
                <a:spcPct val="20000"/>
              </a:spcBef>
              <a:buClr>
                <a:schemeClr val="bg1"/>
              </a:buClr>
              <a:buSzPct val="80000"/>
              <a:buFont typeface="Wingdings" pitchFamily="2" charset="2"/>
              <a:buChar char="Ø"/>
            </a:pPr>
            <a:r>
              <a:rPr lang="en-US" sz="2800" b="1" dirty="0">
                <a:solidFill>
                  <a:schemeClr val="accent6">
                    <a:lumMod val="75000"/>
                  </a:schemeClr>
                </a:solidFill>
              </a:rPr>
              <a:t>Deposit soil on the stream bottom, making the stream more shallow</a:t>
            </a:r>
          </a:p>
        </p:txBody>
      </p:sp>
      <p:sp>
        <p:nvSpPr>
          <p:cNvPr id="508939" name="Rectangle 11"/>
          <p:cNvSpPr>
            <a:spLocks noChangeArrowheads="1"/>
          </p:cNvSpPr>
          <p:nvPr/>
        </p:nvSpPr>
        <p:spPr bwMode="auto">
          <a:xfrm>
            <a:off x="4267200" y="2819400"/>
            <a:ext cx="4876800" cy="990600"/>
          </a:xfrm>
          <a:prstGeom prst="rect">
            <a:avLst/>
          </a:prstGeom>
          <a:noFill/>
          <a:ln w="9525">
            <a:noFill/>
            <a:miter lim="800000"/>
            <a:headEnd/>
            <a:tailEnd/>
          </a:ln>
        </p:spPr>
        <p:txBody>
          <a:bodyPr/>
          <a:lstStyle/>
          <a:p>
            <a:pPr marL="342900" indent="-342900" eaLnBrk="1" hangingPunct="1">
              <a:lnSpc>
                <a:spcPct val="80000"/>
              </a:lnSpc>
              <a:spcBef>
                <a:spcPct val="20000"/>
              </a:spcBef>
              <a:buClr>
                <a:schemeClr val="bg1"/>
              </a:buClr>
              <a:buSzPct val="80000"/>
              <a:buFont typeface="Wingdings" pitchFamily="2" charset="2"/>
              <a:buChar char="Ø"/>
            </a:pPr>
            <a:r>
              <a:rPr lang="en-US" sz="2800" b="1" dirty="0">
                <a:solidFill>
                  <a:schemeClr val="accent6">
                    <a:lumMod val="75000"/>
                  </a:schemeClr>
                </a:solidFill>
              </a:rPr>
              <a:t>Erode stream banks, making the banks steeper and the channel wider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508933"/>
                                        </p:tgtEl>
                                        <p:attrNameLst>
                                          <p:attrName>style.visibility</p:attrName>
                                        </p:attrNameLst>
                                      </p:cBhvr>
                                      <p:to>
                                        <p:strVal val="visible"/>
                                      </p:to>
                                    </p:set>
                                    <p:anim calcmode="lin" valueType="num">
                                      <p:cBhvr>
                                        <p:cTn id="7" dur="500" fill="hold"/>
                                        <p:tgtEl>
                                          <p:spTgt spid="508933"/>
                                        </p:tgtEl>
                                        <p:attrNameLst>
                                          <p:attrName>ppt_w</p:attrName>
                                        </p:attrNameLst>
                                      </p:cBhvr>
                                      <p:tavLst>
                                        <p:tav tm="0">
                                          <p:val>
                                            <p:fltVal val="0"/>
                                          </p:val>
                                        </p:tav>
                                        <p:tav tm="100000">
                                          <p:val>
                                            <p:strVal val="#ppt_w"/>
                                          </p:val>
                                        </p:tav>
                                      </p:tavLst>
                                    </p:anim>
                                    <p:anim calcmode="lin" valueType="num">
                                      <p:cBhvr>
                                        <p:cTn id="8" dur="500" fill="hold"/>
                                        <p:tgtEl>
                                          <p:spTgt spid="508933"/>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508939"/>
                                        </p:tgtEl>
                                        <p:attrNameLst>
                                          <p:attrName>style.visibility</p:attrName>
                                        </p:attrNameLst>
                                      </p:cBhvr>
                                      <p:to>
                                        <p:strVal val="visible"/>
                                      </p:to>
                                    </p:set>
                                    <p:anim calcmode="lin" valueType="num">
                                      <p:cBhvr>
                                        <p:cTn id="12" dur="500" fill="hold"/>
                                        <p:tgtEl>
                                          <p:spTgt spid="508939"/>
                                        </p:tgtEl>
                                        <p:attrNameLst>
                                          <p:attrName>ppt_w</p:attrName>
                                        </p:attrNameLst>
                                      </p:cBhvr>
                                      <p:tavLst>
                                        <p:tav tm="0">
                                          <p:val>
                                            <p:fltVal val="0"/>
                                          </p:val>
                                        </p:tav>
                                        <p:tav tm="100000">
                                          <p:val>
                                            <p:strVal val="#ppt_w"/>
                                          </p:val>
                                        </p:tav>
                                      </p:tavLst>
                                    </p:anim>
                                    <p:anim calcmode="lin" valueType="num">
                                      <p:cBhvr>
                                        <p:cTn id="13" dur="500" fill="hold"/>
                                        <p:tgtEl>
                                          <p:spTgt spid="508939"/>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9" presetClass="entr" presetSubtype="0" fill="hold" nodeType="afterEffect">
                                  <p:stCondLst>
                                    <p:cond delay="0"/>
                                  </p:stCondLst>
                                  <p:childTnLst>
                                    <p:set>
                                      <p:cBhvr>
                                        <p:cTn id="16" dur="1" fill="hold">
                                          <p:stCondLst>
                                            <p:cond delay="0"/>
                                          </p:stCondLst>
                                        </p:cTn>
                                        <p:tgtEl>
                                          <p:spTgt spid="508930"/>
                                        </p:tgtEl>
                                        <p:attrNameLst>
                                          <p:attrName>style.visibility</p:attrName>
                                        </p:attrNameLst>
                                      </p:cBhvr>
                                      <p:to>
                                        <p:strVal val="visible"/>
                                      </p:to>
                                    </p:set>
                                    <p:animEffect transition="in" filter="dissolve">
                                      <p:cBhvr>
                                        <p:cTn id="17" dur="500"/>
                                        <p:tgtEl>
                                          <p:spTgt spid="508930"/>
                                        </p:tgtEl>
                                      </p:cBhvr>
                                    </p:animEffect>
                                  </p:childTnLst>
                                </p:cTn>
                              </p:par>
                            </p:childTnLst>
                          </p:cTn>
                        </p:par>
                      </p:childTnLst>
                    </p:cTn>
                  </p:par>
                  <p:par>
                    <p:cTn id="18" fill="hold">
                      <p:stCondLst>
                        <p:cond delay="indefinite"/>
                      </p:stCondLst>
                      <p:childTnLst>
                        <p:par>
                          <p:cTn id="19" fill="hold">
                            <p:stCondLst>
                              <p:cond delay="0"/>
                            </p:stCondLst>
                            <p:childTnLst>
                              <p:par>
                                <p:cTn id="20" presetID="23" presetClass="entr" presetSubtype="16" fill="hold" grpId="0" nodeType="clickEffect">
                                  <p:stCondLst>
                                    <p:cond delay="0"/>
                                  </p:stCondLst>
                                  <p:childTnLst>
                                    <p:set>
                                      <p:cBhvr>
                                        <p:cTn id="21" dur="1" fill="hold">
                                          <p:stCondLst>
                                            <p:cond delay="0"/>
                                          </p:stCondLst>
                                        </p:cTn>
                                        <p:tgtEl>
                                          <p:spTgt spid="508938"/>
                                        </p:tgtEl>
                                        <p:attrNameLst>
                                          <p:attrName>style.visibility</p:attrName>
                                        </p:attrNameLst>
                                      </p:cBhvr>
                                      <p:to>
                                        <p:strVal val="visible"/>
                                      </p:to>
                                    </p:set>
                                    <p:anim calcmode="lin" valueType="num">
                                      <p:cBhvr>
                                        <p:cTn id="22" dur="500" fill="hold"/>
                                        <p:tgtEl>
                                          <p:spTgt spid="508938"/>
                                        </p:tgtEl>
                                        <p:attrNameLst>
                                          <p:attrName>ppt_w</p:attrName>
                                        </p:attrNameLst>
                                      </p:cBhvr>
                                      <p:tavLst>
                                        <p:tav tm="0">
                                          <p:val>
                                            <p:fltVal val="0"/>
                                          </p:val>
                                        </p:tav>
                                        <p:tav tm="100000">
                                          <p:val>
                                            <p:strVal val="#ppt_w"/>
                                          </p:val>
                                        </p:tav>
                                      </p:tavLst>
                                    </p:anim>
                                    <p:anim calcmode="lin" valueType="num">
                                      <p:cBhvr>
                                        <p:cTn id="23" dur="500" fill="hold"/>
                                        <p:tgtEl>
                                          <p:spTgt spid="508938"/>
                                        </p:tgtEl>
                                        <p:attrNameLst>
                                          <p:attrName>ppt_h</p:attrName>
                                        </p:attrNameLst>
                                      </p:cBhvr>
                                      <p:tavLst>
                                        <p:tav tm="0">
                                          <p:val>
                                            <p:fltVal val="0"/>
                                          </p:val>
                                        </p:tav>
                                        <p:tav tm="100000">
                                          <p:val>
                                            <p:strVal val="#ppt_h"/>
                                          </p:val>
                                        </p:tav>
                                      </p:tavLst>
                                    </p:anim>
                                  </p:childTnLst>
                                </p:cTn>
                              </p:par>
                            </p:childTnLst>
                          </p:cTn>
                        </p:par>
                        <p:par>
                          <p:cTn id="24" fill="hold">
                            <p:stCondLst>
                              <p:cond delay="500"/>
                            </p:stCondLst>
                            <p:childTnLst>
                              <p:par>
                                <p:cTn id="25" presetID="9" presetClass="entr" presetSubtype="0" fill="hold" nodeType="afterEffect">
                                  <p:stCondLst>
                                    <p:cond delay="0"/>
                                  </p:stCondLst>
                                  <p:childTnLst>
                                    <p:set>
                                      <p:cBhvr>
                                        <p:cTn id="26" dur="1" fill="hold">
                                          <p:stCondLst>
                                            <p:cond delay="0"/>
                                          </p:stCondLst>
                                        </p:cTn>
                                        <p:tgtEl>
                                          <p:spTgt spid="508931"/>
                                        </p:tgtEl>
                                        <p:attrNameLst>
                                          <p:attrName>style.visibility</p:attrName>
                                        </p:attrNameLst>
                                      </p:cBhvr>
                                      <p:to>
                                        <p:strVal val="visible"/>
                                      </p:to>
                                    </p:set>
                                    <p:animEffect transition="in" filter="dissolve">
                                      <p:cBhvr>
                                        <p:cTn id="27" dur="500"/>
                                        <p:tgtEl>
                                          <p:spTgt spid="508931"/>
                                        </p:tgtEl>
                                      </p:cBhvr>
                                    </p:animEffect>
                                  </p:childTnLst>
                                </p:cTn>
                              </p:par>
                            </p:childTnLst>
                          </p:cTn>
                        </p:par>
                      </p:childTnLst>
                    </p:cTn>
                  </p:par>
                  <p:par>
                    <p:cTn id="28" fill="hold">
                      <p:stCondLst>
                        <p:cond delay="indefinite"/>
                      </p:stCondLst>
                      <p:childTnLst>
                        <p:par>
                          <p:cTn id="29" fill="hold">
                            <p:stCondLst>
                              <p:cond delay="0"/>
                            </p:stCondLst>
                            <p:childTnLst>
                              <p:par>
                                <p:cTn id="30" presetID="23" presetClass="entr" presetSubtype="16" fill="hold" grpId="0" nodeType="clickEffect">
                                  <p:stCondLst>
                                    <p:cond delay="0"/>
                                  </p:stCondLst>
                                  <p:childTnLst>
                                    <p:set>
                                      <p:cBhvr>
                                        <p:cTn id="31" dur="1" fill="hold">
                                          <p:stCondLst>
                                            <p:cond delay="0"/>
                                          </p:stCondLst>
                                        </p:cTn>
                                        <p:tgtEl>
                                          <p:spTgt spid="508937"/>
                                        </p:tgtEl>
                                        <p:attrNameLst>
                                          <p:attrName>style.visibility</p:attrName>
                                        </p:attrNameLst>
                                      </p:cBhvr>
                                      <p:to>
                                        <p:strVal val="visible"/>
                                      </p:to>
                                    </p:set>
                                    <p:anim calcmode="lin" valueType="num">
                                      <p:cBhvr>
                                        <p:cTn id="32" dur="500" fill="hold"/>
                                        <p:tgtEl>
                                          <p:spTgt spid="508937"/>
                                        </p:tgtEl>
                                        <p:attrNameLst>
                                          <p:attrName>ppt_w</p:attrName>
                                        </p:attrNameLst>
                                      </p:cBhvr>
                                      <p:tavLst>
                                        <p:tav tm="0">
                                          <p:val>
                                            <p:fltVal val="0"/>
                                          </p:val>
                                        </p:tav>
                                        <p:tav tm="100000">
                                          <p:val>
                                            <p:strVal val="#ppt_w"/>
                                          </p:val>
                                        </p:tav>
                                      </p:tavLst>
                                    </p:anim>
                                    <p:anim calcmode="lin" valueType="num">
                                      <p:cBhvr>
                                        <p:cTn id="33" dur="500" fill="hold"/>
                                        <p:tgtEl>
                                          <p:spTgt spid="508937"/>
                                        </p:tgtEl>
                                        <p:attrNameLst>
                                          <p:attrName>ppt_h</p:attrName>
                                        </p:attrNameLst>
                                      </p:cBhvr>
                                      <p:tavLst>
                                        <p:tav tm="0">
                                          <p:val>
                                            <p:fltVal val="0"/>
                                          </p:val>
                                        </p:tav>
                                        <p:tav tm="100000">
                                          <p:val>
                                            <p:strVal val="#ppt_h"/>
                                          </p:val>
                                        </p:tav>
                                      </p:tavLst>
                                    </p:anim>
                                  </p:childTnLst>
                                </p:cTn>
                              </p:par>
                            </p:childTnLst>
                          </p:cTn>
                        </p:par>
                        <p:par>
                          <p:cTn id="34" fill="hold">
                            <p:stCondLst>
                              <p:cond delay="500"/>
                            </p:stCondLst>
                            <p:childTnLst>
                              <p:par>
                                <p:cTn id="35" presetID="9" presetClass="entr" presetSubtype="0" fill="hold" nodeType="afterEffect">
                                  <p:stCondLst>
                                    <p:cond delay="0"/>
                                  </p:stCondLst>
                                  <p:childTnLst>
                                    <p:set>
                                      <p:cBhvr>
                                        <p:cTn id="36" dur="1" fill="hold">
                                          <p:stCondLst>
                                            <p:cond delay="0"/>
                                          </p:stCondLst>
                                        </p:cTn>
                                        <p:tgtEl>
                                          <p:spTgt spid="508936"/>
                                        </p:tgtEl>
                                        <p:attrNameLst>
                                          <p:attrName>style.visibility</p:attrName>
                                        </p:attrNameLst>
                                      </p:cBhvr>
                                      <p:to>
                                        <p:strVal val="visible"/>
                                      </p:to>
                                    </p:set>
                                    <p:animEffect transition="in" filter="dissolve">
                                      <p:cBhvr>
                                        <p:cTn id="37" dur="500"/>
                                        <p:tgtEl>
                                          <p:spTgt spid="5089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8933" grpId="0" autoUpdateAnimBg="0"/>
      <p:bldP spid="508937" grpId="0" autoUpdateAnimBg="0"/>
      <p:bldP spid="508938" grpId="0" autoUpdateAnimBg="0"/>
      <p:bldP spid="508939"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2"/>
          <p:cNvGraphicFramePr>
            <a:graphicFrameLocks noChangeAspect="1"/>
          </p:cNvGraphicFramePr>
          <p:nvPr/>
        </p:nvGraphicFramePr>
        <p:xfrm>
          <a:off x="2971800" y="914400"/>
          <a:ext cx="2911475" cy="2400300"/>
        </p:xfrm>
        <a:graphic>
          <a:graphicData uri="http://schemas.openxmlformats.org/presentationml/2006/ole">
            <p:oleObj spid="_x0000_s22530" name="Photo House" r:id="rId4" imgW="7987302" imgH="5346032" progId="">
              <p:embed/>
            </p:oleObj>
          </a:graphicData>
        </a:graphic>
      </p:graphicFrame>
      <p:pic>
        <p:nvPicPr>
          <p:cNvPr id="510979" name="Picture 3" descr="D:\slide 8.bmp"/>
          <p:cNvPicPr>
            <a:picLocks noChangeAspect="1" noChangeArrowheads="1"/>
          </p:cNvPicPr>
          <p:nvPr/>
        </p:nvPicPr>
        <p:blipFill>
          <a:blip r:embed="rId5" r:link="rId6" cstate="print">
            <a:lum bright="10000"/>
          </a:blip>
          <a:srcRect l="8392" b="16188"/>
          <a:stretch>
            <a:fillRect/>
          </a:stretch>
        </p:blipFill>
        <p:spPr bwMode="auto">
          <a:xfrm>
            <a:off x="6096000" y="1143000"/>
            <a:ext cx="2724150" cy="2740025"/>
          </a:xfrm>
          <a:prstGeom prst="rect">
            <a:avLst/>
          </a:prstGeom>
          <a:noFill/>
          <a:ln w="19050">
            <a:solidFill>
              <a:srgbClr val="000000"/>
            </a:solidFill>
            <a:miter lim="800000"/>
            <a:headEnd/>
            <a:tailEnd/>
          </a:ln>
          <a:effectLst>
            <a:outerShdw dist="53882" dir="2700000" algn="ctr" rotWithShape="0">
              <a:schemeClr val="bg2"/>
            </a:outerShdw>
          </a:effectLst>
        </p:spPr>
      </p:pic>
      <p:graphicFrame>
        <p:nvGraphicFramePr>
          <p:cNvPr id="4099" name="Object 3"/>
          <p:cNvGraphicFramePr>
            <a:graphicFrameLocks noChangeAspect="1"/>
          </p:cNvGraphicFramePr>
          <p:nvPr/>
        </p:nvGraphicFramePr>
        <p:xfrm>
          <a:off x="1066800" y="4476750"/>
          <a:ext cx="2971800" cy="2228850"/>
        </p:xfrm>
        <a:graphic>
          <a:graphicData uri="http://schemas.openxmlformats.org/presentationml/2006/ole">
            <p:oleObj spid="_x0000_s22531" name="Photo House" r:id="rId7" imgW="8088889" imgH="5371429" progId="">
              <p:embed/>
            </p:oleObj>
          </a:graphicData>
        </a:graphic>
      </p:graphicFrame>
      <p:sp>
        <p:nvSpPr>
          <p:cNvPr id="510981" name="Text Box 5"/>
          <p:cNvSpPr txBox="1">
            <a:spLocks noChangeArrowheads="1"/>
          </p:cNvSpPr>
          <p:nvPr/>
        </p:nvSpPr>
        <p:spPr bwMode="auto">
          <a:xfrm>
            <a:off x="0" y="-31750"/>
            <a:ext cx="8915400" cy="671513"/>
          </a:xfrm>
          <a:prstGeom prst="rect">
            <a:avLst/>
          </a:prstGeom>
          <a:noFill/>
          <a:ln w="9525">
            <a:noFill/>
            <a:miter lim="800000"/>
            <a:headEnd/>
            <a:tailEnd/>
          </a:ln>
          <a:effectLst/>
        </p:spPr>
        <p:txBody>
          <a:bodyPr>
            <a:spAutoFit/>
          </a:bodyPr>
          <a:lstStyle/>
          <a:p>
            <a:pPr algn="ctr">
              <a:spcBef>
                <a:spcPct val="50000"/>
              </a:spcBef>
              <a:defRPr/>
            </a:pPr>
            <a:endParaRPr lang="en-US" sz="3800" b="1">
              <a:solidFill>
                <a:srgbClr val="FFFF99"/>
              </a:solidFill>
              <a:effectLst>
                <a:outerShdw blurRad="38100" dist="38100" dir="2700000" algn="tl">
                  <a:srgbClr val="000000"/>
                </a:outerShdw>
              </a:effectLst>
              <a:latin typeface="Arial" charset="0"/>
            </a:endParaRPr>
          </a:p>
        </p:txBody>
      </p:sp>
      <p:pic>
        <p:nvPicPr>
          <p:cNvPr id="510982" name="Picture 6" descr="degraded stream"/>
          <p:cNvPicPr>
            <a:picLocks noChangeAspect="1" noChangeArrowheads="1"/>
          </p:cNvPicPr>
          <p:nvPr/>
        </p:nvPicPr>
        <p:blipFill>
          <a:blip r:embed="rId8" cstate="print">
            <a:lum bright="-10000"/>
          </a:blip>
          <a:srcRect/>
          <a:stretch>
            <a:fillRect/>
          </a:stretch>
        </p:blipFill>
        <p:spPr bwMode="auto">
          <a:xfrm>
            <a:off x="4191000" y="4114800"/>
            <a:ext cx="3684588" cy="2362200"/>
          </a:xfrm>
          <a:prstGeom prst="rect">
            <a:avLst/>
          </a:prstGeom>
          <a:noFill/>
          <a:ln w="19050">
            <a:solidFill>
              <a:srgbClr val="000000"/>
            </a:solidFill>
            <a:miter lim="800000"/>
            <a:headEnd/>
            <a:tailEnd/>
          </a:ln>
          <a:effectLst>
            <a:outerShdw dist="53882" dir="2700000" algn="ctr" rotWithShape="0">
              <a:schemeClr val="bg2"/>
            </a:outerShdw>
          </a:effectLst>
        </p:spPr>
      </p:pic>
      <p:sp>
        <p:nvSpPr>
          <p:cNvPr id="510983" name="Text Box 7"/>
          <p:cNvSpPr txBox="1">
            <a:spLocks noChangeArrowheads="1"/>
          </p:cNvSpPr>
          <p:nvPr/>
        </p:nvSpPr>
        <p:spPr bwMode="auto">
          <a:xfrm>
            <a:off x="3048000" y="2514600"/>
            <a:ext cx="1159292" cy="584775"/>
          </a:xfrm>
          <a:prstGeom prst="rect">
            <a:avLst/>
          </a:prstGeom>
          <a:noFill/>
          <a:ln w="9525">
            <a:noFill/>
            <a:miter lim="800000"/>
            <a:headEnd/>
            <a:tailEnd/>
          </a:ln>
          <a:effectLst>
            <a:outerShdw dist="17961" dir="13500000" algn="ctr" rotWithShape="0">
              <a:schemeClr val="bg1"/>
            </a:outerShdw>
          </a:effectLst>
        </p:spPr>
        <p:txBody>
          <a:bodyPr wrap="none" anchor="ctr">
            <a:spAutoFit/>
          </a:bodyPr>
          <a:lstStyle/>
          <a:p>
            <a:pPr algn="ctr">
              <a:spcBef>
                <a:spcPct val="50000"/>
              </a:spcBef>
              <a:defRPr/>
            </a:pPr>
            <a:r>
              <a:rPr lang="en-US" sz="3200" b="1" dirty="0">
                <a:solidFill>
                  <a:schemeClr val="bg1"/>
                </a:solidFill>
                <a:effectLst>
                  <a:outerShdw blurRad="38100" dist="38100" dir="2700000" algn="tl">
                    <a:srgbClr val="000000"/>
                  </a:outerShdw>
                </a:effectLst>
                <a:latin typeface="Arial Narrow" pitchFamily="34" charset="0"/>
              </a:rPr>
              <a:t>8-10%</a:t>
            </a:r>
          </a:p>
        </p:txBody>
      </p:sp>
      <p:sp>
        <p:nvSpPr>
          <p:cNvPr id="510984" name="Text Box 8"/>
          <p:cNvSpPr txBox="1">
            <a:spLocks noChangeArrowheads="1"/>
          </p:cNvSpPr>
          <p:nvPr/>
        </p:nvSpPr>
        <p:spPr bwMode="auto">
          <a:xfrm>
            <a:off x="7848600" y="3276600"/>
            <a:ext cx="859531" cy="584775"/>
          </a:xfrm>
          <a:prstGeom prst="rect">
            <a:avLst/>
          </a:prstGeom>
          <a:noFill/>
          <a:ln w="9525">
            <a:noFill/>
            <a:miter lim="800000"/>
            <a:headEnd/>
            <a:tailEnd/>
          </a:ln>
          <a:effectLst>
            <a:outerShdw dist="17961" dir="13500000" algn="ctr" rotWithShape="0">
              <a:schemeClr val="bg1"/>
            </a:outerShdw>
          </a:effectLst>
        </p:spPr>
        <p:txBody>
          <a:bodyPr wrap="none" anchor="ctr">
            <a:spAutoFit/>
          </a:bodyPr>
          <a:lstStyle/>
          <a:p>
            <a:pPr algn="ctr">
              <a:spcBef>
                <a:spcPct val="50000"/>
              </a:spcBef>
              <a:defRPr/>
            </a:pPr>
            <a:r>
              <a:rPr lang="en-US" sz="3200" b="1">
                <a:solidFill>
                  <a:schemeClr val="bg1"/>
                </a:solidFill>
                <a:effectLst>
                  <a:outerShdw blurRad="38100" dist="38100" dir="2700000" algn="tl">
                    <a:srgbClr val="000000"/>
                  </a:outerShdw>
                </a:effectLst>
                <a:latin typeface="Arial Narrow" pitchFamily="34" charset="0"/>
              </a:rPr>
              <a:t>20%</a:t>
            </a:r>
          </a:p>
        </p:txBody>
      </p:sp>
      <p:sp>
        <p:nvSpPr>
          <p:cNvPr id="510985" name="Text Box 9"/>
          <p:cNvSpPr txBox="1">
            <a:spLocks noChangeArrowheads="1"/>
          </p:cNvSpPr>
          <p:nvPr/>
        </p:nvSpPr>
        <p:spPr bwMode="auto">
          <a:xfrm>
            <a:off x="5257800" y="5867400"/>
            <a:ext cx="859531" cy="584775"/>
          </a:xfrm>
          <a:prstGeom prst="rect">
            <a:avLst/>
          </a:prstGeom>
          <a:noFill/>
          <a:ln w="9525">
            <a:noFill/>
            <a:miter lim="800000"/>
            <a:headEnd/>
            <a:tailEnd/>
          </a:ln>
          <a:effectLst>
            <a:outerShdw dist="17961" dir="13500000" algn="ctr" rotWithShape="0">
              <a:schemeClr val="bg1"/>
            </a:outerShdw>
          </a:effectLst>
        </p:spPr>
        <p:txBody>
          <a:bodyPr wrap="none" anchor="ctr">
            <a:spAutoFit/>
          </a:bodyPr>
          <a:lstStyle/>
          <a:p>
            <a:pPr algn="ctr">
              <a:spcBef>
                <a:spcPct val="50000"/>
              </a:spcBef>
              <a:defRPr/>
            </a:pPr>
            <a:r>
              <a:rPr lang="en-US" sz="3200" b="1" dirty="0">
                <a:solidFill>
                  <a:schemeClr val="bg1"/>
                </a:solidFill>
                <a:effectLst>
                  <a:outerShdw blurRad="38100" dist="38100" dir="2700000" algn="tl">
                    <a:srgbClr val="000000"/>
                  </a:outerShdw>
                </a:effectLst>
                <a:latin typeface="Arial Narrow" pitchFamily="34" charset="0"/>
              </a:rPr>
              <a:t>30%</a:t>
            </a:r>
          </a:p>
        </p:txBody>
      </p:sp>
      <p:sp>
        <p:nvSpPr>
          <p:cNvPr id="510986" name="Text Box 10"/>
          <p:cNvSpPr txBox="1">
            <a:spLocks noChangeArrowheads="1"/>
          </p:cNvSpPr>
          <p:nvPr/>
        </p:nvSpPr>
        <p:spPr bwMode="auto">
          <a:xfrm>
            <a:off x="1295400" y="6096000"/>
            <a:ext cx="1149674" cy="584775"/>
          </a:xfrm>
          <a:prstGeom prst="rect">
            <a:avLst/>
          </a:prstGeom>
          <a:noFill/>
          <a:ln w="9525">
            <a:noFill/>
            <a:miter lim="800000"/>
            <a:headEnd/>
            <a:tailEnd/>
          </a:ln>
          <a:effectLst>
            <a:outerShdw dist="17961" dir="13500000" algn="ctr" rotWithShape="0">
              <a:schemeClr val="bg1"/>
            </a:outerShdw>
          </a:effectLst>
        </p:spPr>
        <p:txBody>
          <a:bodyPr wrap="none" anchor="ctr">
            <a:spAutoFit/>
          </a:bodyPr>
          <a:lstStyle/>
          <a:p>
            <a:pPr algn="ctr">
              <a:spcBef>
                <a:spcPct val="50000"/>
              </a:spcBef>
              <a:defRPr/>
            </a:pPr>
            <a:r>
              <a:rPr lang="en-US" sz="3200" b="1">
                <a:solidFill>
                  <a:schemeClr val="bg1"/>
                </a:solidFill>
                <a:effectLst>
                  <a:outerShdw blurRad="38100" dist="38100" dir="2700000" algn="tl">
                    <a:srgbClr val="000000"/>
                  </a:outerShdw>
                </a:effectLst>
                <a:latin typeface="Arial Narrow" pitchFamily="34" charset="0"/>
              </a:rPr>
              <a:t>&gt; 65%</a:t>
            </a:r>
          </a:p>
        </p:txBody>
      </p:sp>
      <p:sp>
        <p:nvSpPr>
          <p:cNvPr id="4109" name="AutoShape 11"/>
          <p:cNvSpPr>
            <a:spLocks noChangeArrowheads="1"/>
          </p:cNvSpPr>
          <p:nvPr/>
        </p:nvSpPr>
        <p:spPr bwMode="auto">
          <a:xfrm>
            <a:off x="1981200" y="3352800"/>
            <a:ext cx="4191000" cy="1371600"/>
          </a:xfrm>
          <a:custGeom>
            <a:avLst/>
            <a:gdLst>
              <a:gd name="T0" fmla="*/ 688183100 w 21600"/>
              <a:gd name="T1" fmla="*/ 12137072 h 21600"/>
              <a:gd name="T2" fmla="*/ 19802280 w 21600"/>
              <a:gd name="T3" fmla="*/ 37733798 h 21600"/>
              <a:gd name="T4" fmla="*/ 665971584 w 21600"/>
              <a:gd name="T5" fmla="*/ 14612873 h 21600"/>
              <a:gd name="T6" fmla="*/ 497501982 w 21600"/>
              <a:gd name="T7" fmla="*/ 97104641 h 21600"/>
              <a:gd name="T8" fmla="*/ 360693725 w 21600"/>
              <a:gd name="T9" fmla="*/ 86959504 h 21600"/>
              <a:gd name="T10" fmla="*/ 455375463 w 21600"/>
              <a:gd name="T11" fmla="*/ 72302312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2579" y="20587"/>
                </a:moveTo>
                <a:cubicBezTo>
                  <a:pt x="17309" y="19727"/>
                  <a:pt x="20748" y="15607"/>
                  <a:pt x="20748" y="10800"/>
                </a:cubicBezTo>
                <a:cubicBezTo>
                  <a:pt x="20748" y="5305"/>
                  <a:pt x="16294" y="852"/>
                  <a:pt x="10800" y="852"/>
                </a:cubicBezTo>
                <a:cubicBezTo>
                  <a:pt x="5840" y="851"/>
                  <a:pt x="1637" y="4505"/>
                  <a:pt x="948" y="9417"/>
                </a:cubicBezTo>
                <a:lnTo>
                  <a:pt x="104" y="9298"/>
                </a:lnTo>
                <a:cubicBezTo>
                  <a:pt x="853" y="3966"/>
                  <a:pt x="5415" y="-1"/>
                  <a:pt x="10800" y="0"/>
                </a:cubicBezTo>
                <a:cubicBezTo>
                  <a:pt x="16764" y="0"/>
                  <a:pt x="21600" y="4835"/>
                  <a:pt x="21600" y="10800"/>
                </a:cubicBezTo>
                <a:cubicBezTo>
                  <a:pt x="21600" y="16019"/>
                  <a:pt x="17867" y="20491"/>
                  <a:pt x="12732" y="21425"/>
                </a:cubicBezTo>
                <a:lnTo>
                  <a:pt x="13215" y="24082"/>
                </a:lnTo>
                <a:lnTo>
                  <a:pt x="9581" y="21566"/>
                </a:lnTo>
                <a:lnTo>
                  <a:pt x="12096" y="17931"/>
                </a:lnTo>
                <a:lnTo>
                  <a:pt x="12579" y="20587"/>
                </a:lnTo>
                <a:close/>
              </a:path>
            </a:pathLst>
          </a:custGeom>
          <a:gradFill rotWithShape="0">
            <a:gsLst>
              <a:gs pos="0">
                <a:srgbClr val="33CC33"/>
              </a:gs>
              <a:gs pos="100000">
                <a:srgbClr val="FF0000"/>
              </a:gs>
            </a:gsLst>
            <a:lin ang="5400000" scaled="1"/>
          </a:gradFill>
          <a:ln w="9525">
            <a:solidFill>
              <a:srgbClr val="339966"/>
            </a:solidFill>
            <a:miter lim="800000"/>
            <a:headEnd/>
            <a:tailEnd/>
          </a:ln>
        </p:spPr>
        <p:txBody>
          <a:bodyPr wrap="none" anchor="ctr"/>
          <a:lstStyle/>
          <a:p>
            <a:endParaRPr lang="en-US"/>
          </a:p>
        </p:txBody>
      </p:sp>
      <p:sp>
        <p:nvSpPr>
          <p:cNvPr id="4110" name="Text Box 12"/>
          <p:cNvSpPr txBox="1">
            <a:spLocks noChangeArrowheads="1"/>
          </p:cNvSpPr>
          <p:nvPr/>
        </p:nvSpPr>
        <p:spPr bwMode="auto">
          <a:xfrm>
            <a:off x="6619875" y="6553200"/>
            <a:ext cx="2524125" cy="304800"/>
          </a:xfrm>
          <a:prstGeom prst="rect">
            <a:avLst/>
          </a:prstGeom>
          <a:noFill/>
          <a:ln w="9525">
            <a:noFill/>
            <a:miter lim="800000"/>
            <a:headEnd/>
            <a:tailEnd/>
          </a:ln>
        </p:spPr>
        <p:txBody>
          <a:bodyPr wrap="none">
            <a:spAutoFit/>
          </a:bodyPr>
          <a:lstStyle/>
          <a:p>
            <a:pPr eaLnBrk="1" hangingPunct="1"/>
            <a:r>
              <a:rPr lang="en-US" sz="1400" i="1" dirty="0">
                <a:latin typeface="Times New Roman" pitchFamily="18" charset="0"/>
              </a:rPr>
              <a:t>Center for Watershed Protection</a:t>
            </a:r>
          </a:p>
        </p:txBody>
      </p:sp>
      <p:sp>
        <p:nvSpPr>
          <p:cNvPr id="4111" name="Text Box 13"/>
          <p:cNvSpPr txBox="1">
            <a:spLocks noChangeArrowheads="1"/>
          </p:cNvSpPr>
          <p:nvPr/>
        </p:nvSpPr>
        <p:spPr bwMode="auto">
          <a:xfrm>
            <a:off x="2743200" y="3595688"/>
            <a:ext cx="3124200" cy="519112"/>
          </a:xfrm>
          <a:prstGeom prst="rect">
            <a:avLst/>
          </a:prstGeom>
          <a:noFill/>
          <a:ln w="9525">
            <a:noFill/>
            <a:miter lim="800000"/>
            <a:headEnd/>
            <a:tailEnd/>
          </a:ln>
        </p:spPr>
        <p:txBody>
          <a:bodyPr>
            <a:spAutoFit/>
          </a:bodyPr>
          <a:lstStyle/>
          <a:p>
            <a:pPr eaLnBrk="1" hangingPunct="1">
              <a:spcBef>
                <a:spcPct val="50000"/>
              </a:spcBef>
            </a:pPr>
            <a:r>
              <a:rPr lang="en-US" sz="2400">
                <a:solidFill>
                  <a:schemeClr val="bg1"/>
                </a:solidFill>
                <a:latin typeface="Arial Black" pitchFamily="34" charset="0"/>
              </a:rPr>
              <a:t>Impervious Cover</a:t>
            </a:r>
            <a:r>
              <a:rPr lang="en-US">
                <a:solidFill>
                  <a:srgbClr val="006600"/>
                </a:solidFill>
                <a:latin typeface="Times New Roman" pitchFamily="18" charset="0"/>
              </a:rPr>
              <a:t> </a:t>
            </a:r>
          </a:p>
        </p:txBody>
      </p:sp>
      <p:sp>
        <p:nvSpPr>
          <p:cNvPr id="4112" name="Rectangle 14"/>
          <p:cNvSpPr>
            <a:spLocks noGrp="1" noChangeArrowheads="1"/>
          </p:cNvSpPr>
          <p:nvPr>
            <p:ph type="title"/>
          </p:nvPr>
        </p:nvSpPr>
        <p:spPr>
          <a:xfrm>
            <a:off x="228600" y="152400"/>
            <a:ext cx="8915400" cy="685800"/>
          </a:xfrm>
        </p:spPr>
        <p:txBody>
          <a:bodyPr>
            <a:noAutofit/>
          </a:bodyPr>
          <a:lstStyle/>
          <a:p>
            <a:r>
              <a:rPr lang="en-US" sz="3400" dirty="0" smtClean="0">
                <a:solidFill>
                  <a:schemeClr val="accent6">
                    <a:lumMod val="50000"/>
                  </a:schemeClr>
                </a:solidFill>
                <a:effectLst/>
              </a:rPr>
              <a:t>Stream Quality is Related to Impervious Cover</a:t>
            </a:r>
          </a:p>
        </p:txBody>
      </p:sp>
      <p:graphicFrame>
        <p:nvGraphicFramePr>
          <p:cNvPr id="4100" name="Object 4"/>
          <p:cNvGraphicFramePr>
            <a:graphicFrameLocks noChangeAspect="1"/>
          </p:cNvGraphicFramePr>
          <p:nvPr/>
        </p:nvGraphicFramePr>
        <p:xfrm>
          <a:off x="304800" y="1295400"/>
          <a:ext cx="2457450" cy="3046413"/>
        </p:xfrm>
        <a:graphic>
          <a:graphicData uri="http://schemas.openxmlformats.org/presentationml/2006/ole">
            <p:oleObj spid="_x0000_s22532" name="Photo House" r:id="rId9" imgW="5371429" imgH="8025397" progId="">
              <p:embed/>
            </p:oleObj>
          </a:graphicData>
        </a:graphic>
      </p:graphicFrame>
      <p:sp>
        <p:nvSpPr>
          <p:cNvPr id="510992" name="Text Box 16"/>
          <p:cNvSpPr txBox="1">
            <a:spLocks noChangeArrowheads="1"/>
          </p:cNvSpPr>
          <p:nvPr/>
        </p:nvSpPr>
        <p:spPr bwMode="auto">
          <a:xfrm>
            <a:off x="381000" y="3581400"/>
            <a:ext cx="962123" cy="584775"/>
          </a:xfrm>
          <a:prstGeom prst="rect">
            <a:avLst/>
          </a:prstGeom>
          <a:noFill/>
          <a:ln w="9525">
            <a:noFill/>
            <a:miter lim="800000"/>
            <a:headEnd/>
            <a:tailEnd/>
          </a:ln>
          <a:effectLst>
            <a:outerShdw dist="17961" dir="13500000" algn="ctr" rotWithShape="0">
              <a:schemeClr val="bg1"/>
            </a:outerShdw>
          </a:effectLst>
        </p:spPr>
        <p:txBody>
          <a:bodyPr wrap="none" anchor="ctr">
            <a:spAutoFit/>
          </a:bodyPr>
          <a:lstStyle/>
          <a:p>
            <a:pPr algn="ctr">
              <a:spcBef>
                <a:spcPct val="50000"/>
              </a:spcBef>
              <a:defRPr/>
            </a:pPr>
            <a:r>
              <a:rPr lang="en-US" sz="3200" b="1" dirty="0">
                <a:solidFill>
                  <a:schemeClr val="bg1"/>
                </a:solidFill>
                <a:effectLst>
                  <a:outerShdw blurRad="38100" dist="38100" dir="2700000" algn="tl">
                    <a:srgbClr val="000000"/>
                  </a:outerShdw>
                </a:effectLst>
                <a:latin typeface="Arial Narrow" pitchFamily="34" charset="0"/>
              </a:rPr>
              <a:t>&lt; 5%</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subTitle" idx="1"/>
          </p:nvPr>
        </p:nvSpPr>
        <p:spPr>
          <a:xfrm>
            <a:off x="304800" y="838200"/>
            <a:ext cx="8534400" cy="1752600"/>
          </a:xfrm>
        </p:spPr>
        <p:txBody>
          <a:bodyPr/>
          <a:lstStyle/>
          <a:p>
            <a:pPr algn="l" fontAlgn="auto">
              <a:spcBef>
                <a:spcPts val="0"/>
              </a:spcBef>
              <a:spcAft>
                <a:spcPts val="0"/>
              </a:spcAft>
              <a:defRPr/>
            </a:pPr>
            <a:r>
              <a:rPr sz="3200" b="1" u="sng" dirty="0" smtClean="0">
                <a:solidFill>
                  <a:schemeClr val="accent6">
                    <a:lumMod val="50000"/>
                  </a:schemeClr>
                </a:solidFill>
              </a:rPr>
              <a:t>Storm Drainage System</a:t>
            </a:r>
            <a:r>
              <a:rPr sz="3200" b="1" dirty="0" smtClean="0">
                <a:solidFill>
                  <a:schemeClr val="accent6">
                    <a:lumMod val="50000"/>
                  </a:schemeClr>
                </a:solidFill>
              </a:rPr>
              <a:t>:</a:t>
            </a:r>
            <a:r>
              <a:rPr sz="3200" dirty="0" smtClean="0">
                <a:solidFill>
                  <a:schemeClr val="accent6">
                    <a:lumMod val="50000"/>
                  </a:schemeClr>
                </a:solidFill>
              </a:rPr>
              <a:t> </a:t>
            </a:r>
          </a:p>
          <a:p>
            <a:pPr algn="l" fontAlgn="auto">
              <a:spcBef>
                <a:spcPts val="0"/>
              </a:spcBef>
              <a:spcAft>
                <a:spcPts val="0"/>
              </a:spcAft>
              <a:defRPr/>
            </a:pPr>
            <a:r>
              <a:rPr sz="2800" b="1" dirty="0" smtClean="0">
                <a:solidFill>
                  <a:schemeClr val="accent6">
                    <a:lumMod val="75000"/>
                  </a:schemeClr>
                </a:solidFill>
              </a:rPr>
              <a:t>All surfaces, structures and systems that contribute to or convey stormwater runoff</a:t>
            </a:r>
            <a:endParaRPr sz="2400" b="1" dirty="0" smtClean="0">
              <a:solidFill>
                <a:schemeClr val="accent6">
                  <a:lumMod val="75000"/>
                </a:schemeClr>
              </a:solidFill>
            </a:endParaRPr>
          </a:p>
        </p:txBody>
      </p:sp>
      <p:pic>
        <p:nvPicPr>
          <p:cNvPr id="11267" name="Picture 4" descr="rainindrain6"/>
          <p:cNvPicPr>
            <a:picLocks noChangeAspect="1" noChangeArrowheads="1"/>
          </p:cNvPicPr>
          <p:nvPr/>
        </p:nvPicPr>
        <p:blipFill>
          <a:blip r:embed="rId2" cstate="print"/>
          <a:srcRect/>
          <a:stretch>
            <a:fillRect/>
          </a:stretch>
        </p:blipFill>
        <p:spPr bwMode="auto">
          <a:xfrm>
            <a:off x="3581400" y="2609850"/>
            <a:ext cx="5181600" cy="3886200"/>
          </a:xfrm>
          <a:prstGeom prst="rect">
            <a:avLst/>
          </a:prstGeom>
          <a:noFill/>
          <a:ln w="9525">
            <a:solidFill>
              <a:schemeClr val="tx1"/>
            </a:solidFill>
            <a:miter lim="800000"/>
            <a:headEnd/>
            <a:tailEnd/>
          </a:ln>
        </p:spPr>
      </p:pic>
      <p:pic>
        <p:nvPicPr>
          <p:cNvPr id="11268" name="Picture 24" descr="rainstorm"/>
          <p:cNvPicPr>
            <a:picLocks noChangeAspect="1" noChangeArrowheads="1"/>
          </p:cNvPicPr>
          <p:nvPr/>
        </p:nvPicPr>
        <p:blipFill>
          <a:blip r:embed="rId3" cstate="print"/>
          <a:srcRect/>
          <a:stretch>
            <a:fillRect/>
          </a:stretch>
        </p:blipFill>
        <p:spPr bwMode="auto">
          <a:xfrm>
            <a:off x="685800" y="3048000"/>
            <a:ext cx="3124200" cy="2503488"/>
          </a:xfrm>
          <a:prstGeom prst="rect">
            <a:avLst/>
          </a:prstGeom>
          <a:noFill/>
          <a:ln w="9525">
            <a:solidFill>
              <a:schemeClr val="tx1"/>
            </a:solid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storm-drain_flow1"/>
          <p:cNvPicPr>
            <a:picLocks noChangeAspect="1" noChangeArrowheads="1"/>
          </p:cNvPicPr>
          <p:nvPr/>
        </p:nvPicPr>
        <p:blipFill>
          <a:blip r:embed="rId2" cstate="print"/>
          <a:srcRect/>
          <a:stretch>
            <a:fillRect/>
          </a:stretch>
        </p:blipFill>
        <p:spPr bwMode="auto">
          <a:xfrm>
            <a:off x="812800" y="762000"/>
            <a:ext cx="7299325" cy="5470525"/>
          </a:xfrm>
          <a:prstGeom prst="rect">
            <a:avLst/>
          </a:prstGeom>
          <a:noFill/>
          <a:ln w="9525">
            <a:solidFill>
              <a:schemeClr val="bg2"/>
            </a:solidFill>
            <a:miter lim="800000"/>
            <a:headEnd/>
            <a:tailEnd/>
          </a:ln>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ww.ristormwatersolutions.org/docs/Drain.jpg"/>
          <p:cNvPicPr>
            <a:picLocks noChangeAspect="1" noChangeArrowheads="1"/>
          </p:cNvPicPr>
          <p:nvPr/>
        </p:nvPicPr>
        <p:blipFill>
          <a:blip r:embed="rId2" cstate="print"/>
          <a:srcRect/>
          <a:stretch>
            <a:fillRect/>
          </a:stretch>
        </p:blipFill>
        <p:spPr bwMode="auto">
          <a:xfrm>
            <a:off x="1371600" y="1066800"/>
            <a:ext cx="6553200" cy="5065713"/>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27"/>
          <p:cNvSpPr>
            <a:spLocks noGrp="1" noChangeArrowheads="1"/>
          </p:cNvSpPr>
          <p:nvPr>
            <p:ph type="subTitle" idx="1"/>
          </p:nvPr>
        </p:nvSpPr>
        <p:spPr>
          <a:xfrm>
            <a:off x="381000" y="762000"/>
            <a:ext cx="8534400" cy="5791200"/>
          </a:xfrm>
        </p:spPr>
        <p:txBody>
          <a:bodyPr/>
          <a:lstStyle/>
          <a:p>
            <a:pPr algn="l" fontAlgn="auto">
              <a:lnSpc>
                <a:spcPct val="90000"/>
              </a:lnSpc>
              <a:spcBef>
                <a:spcPct val="0"/>
              </a:spcBef>
              <a:spcAft>
                <a:spcPts val="0"/>
              </a:spcAft>
              <a:defRPr/>
            </a:pPr>
            <a:r>
              <a:rPr sz="3600" b="1" dirty="0" smtClean="0">
                <a:solidFill>
                  <a:schemeClr val="bg2">
                    <a:lumMod val="10000"/>
                  </a:schemeClr>
                </a:solidFill>
              </a:rPr>
              <a:t>	      </a:t>
            </a:r>
            <a:r>
              <a:rPr sz="3600" b="1" u="sng" dirty="0" smtClean="0">
                <a:solidFill>
                  <a:schemeClr val="bg2">
                    <a:lumMod val="10000"/>
                  </a:schemeClr>
                </a:solidFill>
              </a:rPr>
              <a:t>Pollutant</a:t>
            </a:r>
            <a:r>
              <a:rPr sz="3600" b="1" dirty="0" smtClean="0">
                <a:solidFill>
                  <a:schemeClr val="bg2">
                    <a:lumMod val="10000"/>
                  </a:schemeClr>
                </a:solidFill>
              </a:rPr>
              <a:t>:</a:t>
            </a:r>
            <a:r>
              <a:rPr b="1" i="1" dirty="0" smtClean="0">
                <a:solidFill>
                  <a:schemeClr val="bg2">
                    <a:lumMod val="10000"/>
                  </a:schemeClr>
                </a:solidFill>
              </a:rPr>
              <a:t> </a:t>
            </a:r>
            <a:r>
              <a:rPr sz="2800" b="1" dirty="0" smtClean="0">
                <a:solidFill>
                  <a:schemeClr val="accent6">
                    <a:lumMod val="50000"/>
                  </a:schemeClr>
                </a:solidFill>
              </a:rPr>
              <a:t>Any substance that contributes</a:t>
            </a:r>
          </a:p>
          <a:p>
            <a:pPr algn="l" fontAlgn="auto">
              <a:lnSpc>
                <a:spcPct val="90000"/>
              </a:lnSpc>
              <a:spcBef>
                <a:spcPct val="0"/>
              </a:spcBef>
              <a:spcAft>
                <a:spcPts val="0"/>
              </a:spcAft>
              <a:defRPr/>
            </a:pPr>
            <a:r>
              <a:rPr sz="2800" b="1" dirty="0" smtClean="0">
                <a:solidFill>
                  <a:schemeClr val="accent6">
                    <a:lumMod val="50000"/>
                  </a:schemeClr>
                </a:solidFill>
              </a:rPr>
              <a:t>                      		          to water pollution, including:</a:t>
            </a:r>
          </a:p>
          <a:p>
            <a:pPr fontAlgn="auto">
              <a:spcBef>
                <a:spcPts val="0"/>
              </a:spcBef>
              <a:spcAft>
                <a:spcPts val="0"/>
              </a:spcAft>
              <a:defRPr/>
            </a:pPr>
            <a:r>
              <a:rPr sz="2800" dirty="0" smtClean="0"/>
              <a:t> </a:t>
            </a:r>
          </a:p>
          <a:p>
            <a:pPr fontAlgn="auto">
              <a:spcBef>
                <a:spcPts val="0"/>
              </a:spcBef>
              <a:spcAft>
                <a:spcPts val="0"/>
              </a:spcAft>
              <a:defRPr/>
            </a:pPr>
            <a:r>
              <a:rPr sz="2800" b="1" dirty="0" smtClean="0">
                <a:solidFill>
                  <a:schemeClr val="accent6">
                    <a:lumMod val="75000"/>
                  </a:schemeClr>
                </a:solidFill>
              </a:rPr>
              <a:t>Rubbish, garbage, solid waste, litter, debris, yard waste, pesticides, herbicides, fertilizers, pet waste, animal waste, domestic sewage, industrial waste, mechanical fluid, oil, motor oil, grease, petroleum products, antifreeze, surfactants, solvents, detergents, cleaning agents, paint, heavy metals, toxins, household hazardous waste, small quantity generator waste, hazardous substances, hazardous waste, soil and sediment</a:t>
            </a:r>
          </a:p>
        </p:txBody>
      </p:sp>
      <p:pic>
        <p:nvPicPr>
          <p:cNvPr id="14339" name="Picture 3" descr="C:\Documents and Settings\Katie.EXTSVC\Local Settings\Temporary Internet Files\Content.IE5\2RK7L6RQ\dglxasset[1].aspx"/>
          <p:cNvPicPr>
            <a:picLocks noChangeAspect="1" noChangeArrowheads="1"/>
          </p:cNvPicPr>
          <p:nvPr/>
        </p:nvPicPr>
        <p:blipFill>
          <a:blip r:embed="rId2" cstate="print"/>
          <a:srcRect/>
          <a:stretch>
            <a:fillRect/>
          </a:stretch>
        </p:blipFill>
        <p:spPr bwMode="auto">
          <a:xfrm>
            <a:off x="152400" y="304800"/>
            <a:ext cx="1752600" cy="1700713"/>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www.ristormwatersolutions.org/docs/DogPoop.jpg"/>
          <p:cNvPicPr>
            <a:picLocks noChangeAspect="1" noChangeArrowheads="1"/>
          </p:cNvPicPr>
          <p:nvPr/>
        </p:nvPicPr>
        <p:blipFill>
          <a:blip r:embed="rId2" cstate="print"/>
          <a:srcRect/>
          <a:stretch>
            <a:fillRect/>
          </a:stretch>
        </p:blipFill>
        <p:spPr bwMode="auto">
          <a:xfrm>
            <a:off x="762000" y="533400"/>
            <a:ext cx="7620000" cy="5889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026"/>
          <p:cNvSpPr>
            <a:spLocks noGrp="1" noChangeArrowheads="1"/>
          </p:cNvSpPr>
          <p:nvPr>
            <p:ph type="ctrTitle"/>
          </p:nvPr>
        </p:nvSpPr>
        <p:spPr>
          <a:xfrm>
            <a:off x="685800" y="0"/>
            <a:ext cx="7772400" cy="1143000"/>
          </a:xfrm>
        </p:spPr>
        <p:txBody>
          <a:bodyPr/>
          <a:lstStyle/>
          <a:p>
            <a:pPr fontAlgn="auto">
              <a:spcBef>
                <a:spcPts val="0"/>
              </a:spcBef>
              <a:spcAft>
                <a:spcPts val="0"/>
              </a:spcAft>
              <a:defRPr/>
            </a:pPr>
            <a:r>
              <a:rPr sz="4000">
                <a:solidFill>
                  <a:schemeClr val="accent6">
                    <a:lumMod val="50000"/>
                  </a:schemeClr>
                </a:solidFill>
                <a:effectLst/>
              </a:rPr>
              <a:t>Stormwater Issues…</a:t>
            </a:r>
          </a:p>
        </p:txBody>
      </p:sp>
      <p:sp>
        <p:nvSpPr>
          <p:cNvPr id="23555" name="Rectangle 1027"/>
          <p:cNvSpPr>
            <a:spLocks noGrp="1" noChangeArrowheads="1"/>
          </p:cNvSpPr>
          <p:nvPr>
            <p:ph type="subTitle" idx="1"/>
          </p:nvPr>
        </p:nvSpPr>
        <p:spPr>
          <a:xfrm>
            <a:off x="228600" y="1676400"/>
            <a:ext cx="7467600" cy="4191000"/>
          </a:xfrm>
        </p:spPr>
        <p:txBody>
          <a:bodyPr/>
          <a:lstStyle/>
          <a:p>
            <a:pPr algn="l" fontAlgn="auto">
              <a:spcBef>
                <a:spcPts val="0"/>
              </a:spcBef>
              <a:spcAft>
                <a:spcPts val="0"/>
              </a:spcAft>
              <a:defRPr/>
            </a:pPr>
            <a:r>
              <a:rPr sz="2800" b="1" dirty="0" smtClean="0">
                <a:solidFill>
                  <a:schemeClr val="accent6">
                    <a:lumMod val="75000"/>
                  </a:schemeClr>
                </a:solidFill>
              </a:rPr>
              <a:t>Developed and disturbed land contributes to problems in terms of:</a:t>
            </a:r>
          </a:p>
          <a:p>
            <a:pPr algn="l" fontAlgn="auto">
              <a:spcBef>
                <a:spcPts val="0"/>
              </a:spcBef>
              <a:spcAft>
                <a:spcPts val="0"/>
              </a:spcAft>
              <a:buClr>
                <a:srgbClr val="CCECFF"/>
              </a:buClr>
              <a:buSzPct val="95000"/>
              <a:defRPr/>
            </a:pPr>
            <a:r>
              <a:rPr sz="2800" b="1" dirty="0" smtClean="0"/>
              <a:t>	</a:t>
            </a:r>
            <a:r>
              <a:rPr sz="3200" b="1" i="1" dirty="0" smtClean="0">
                <a:solidFill>
                  <a:schemeClr val="bg2">
                    <a:lumMod val="25000"/>
                  </a:schemeClr>
                </a:solidFill>
              </a:rPr>
              <a:t>Water quality</a:t>
            </a:r>
          </a:p>
          <a:p>
            <a:pPr algn="l" fontAlgn="auto">
              <a:spcBef>
                <a:spcPts val="0"/>
              </a:spcBef>
              <a:spcAft>
                <a:spcPts val="0"/>
              </a:spcAft>
              <a:buClr>
                <a:srgbClr val="CCECFF"/>
              </a:buClr>
              <a:buSzPct val="95000"/>
              <a:defRPr/>
            </a:pPr>
            <a:r>
              <a:rPr sz="3200" b="1" i="1" dirty="0" smtClean="0">
                <a:solidFill>
                  <a:schemeClr val="bg2">
                    <a:lumMod val="25000"/>
                  </a:schemeClr>
                </a:solidFill>
              </a:rPr>
              <a:t>	Water quantity</a:t>
            </a:r>
          </a:p>
          <a:p>
            <a:pPr algn="l" fontAlgn="auto">
              <a:spcBef>
                <a:spcPts val="0"/>
              </a:spcBef>
              <a:spcAft>
                <a:spcPts val="0"/>
              </a:spcAft>
              <a:buClr>
                <a:srgbClr val="CCECFF"/>
              </a:buClr>
              <a:buSzPct val="95000"/>
              <a:defRPr/>
            </a:pPr>
            <a:endParaRPr sz="2800" b="1" dirty="0" smtClean="0"/>
          </a:p>
          <a:p>
            <a:pPr algn="l" fontAlgn="auto">
              <a:spcBef>
                <a:spcPts val="0"/>
              </a:spcBef>
              <a:spcAft>
                <a:spcPts val="0"/>
              </a:spcAft>
              <a:defRPr/>
            </a:pPr>
            <a:r>
              <a:rPr sz="2800" b="1" dirty="0" smtClean="0">
                <a:solidFill>
                  <a:schemeClr val="accent6">
                    <a:lumMod val="75000"/>
                  </a:schemeClr>
                </a:solidFill>
              </a:rPr>
              <a:t>Other pollutants enter storm</a:t>
            </a:r>
          </a:p>
          <a:p>
            <a:pPr algn="l" fontAlgn="auto">
              <a:spcBef>
                <a:spcPts val="0"/>
              </a:spcBef>
              <a:spcAft>
                <a:spcPts val="0"/>
              </a:spcAft>
              <a:defRPr/>
            </a:pPr>
            <a:r>
              <a:rPr sz="2800" b="1" dirty="0" smtClean="0">
                <a:solidFill>
                  <a:schemeClr val="accent6">
                    <a:lumMod val="75000"/>
                  </a:schemeClr>
                </a:solidFill>
              </a:rPr>
              <a:t>sewers and pollute stormwater:</a:t>
            </a:r>
          </a:p>
          <a:p>
            <a:pPr algn="l" fontAlgn="auto">
              <a:spcBef>
                <a:spcPts val="0"/>
              </a:spcBef>
              <a:spcAft>
                <a:spcPts val="0"/>
              </a:spcAft>
              <a:defRPr/>
            </a:pPr>
            <a:r>
              <a:rPr sz="2800" b="1" dirty="0" smtClean="0"/>
              <a:t>	</a:t>
            </a:r>
            <a:r>
              <a:rPr sz="3200" b="1" i="1" dirty="0" smtClean="0">
                <a:solidFill>
                  <a:schemeClr val="bg2">
                    <a:lumMod val="25000"/>
                  </a:schemeClr>
                </a:solidFill>
              </a:rPr>
              <a:t>Illicit discharges</a:t>
            </a:r>
          </a:p>
          <a:p>
            <a:pPr algn="l" fontAlgn="auto">
              <a:spcBef>
                <a:spcPts val="0"/>
              </a:spcBef>
              <a:spcAft>
                <a:spcPts val="0"/>
              </a:spcAft>
              <a:defRPr/>
            </a:pPr>
            <a:r>
              <a:rPr sz="3200" b="1" i="1" dirty="0" smtClean="0">
                <a:solidFill>
                  <a:schemeClr val="bg2">
                    <a:lumMod val="25000"/>
                  </a:schemeClr>
                </a:solidFill>
              </a:rPr>
              <a:t>	Illicit connections</a:t>
            </a:r>
          </a:p>
        </p:txBody>
      </p:sp>
      <p:pic>
        <p:nvPicPr>
          <p:cNvPr id="19460" name="Picture 1030" descr="sw_images3"/>
          <p:cNvPicPr>
            <a:picLocks noChangeAspect="1" noChangeArrowheads="1"/>
          </p:cNvPicPr>
          <p:nvPr/>
        </p:nvPicPr>
        <p:blipFill>
          <a:blip r:embed="rId2" cstate="print"/>
          <a:srcRect/>
          <a:stretch>
            <a:fillRect/>
          </a:stretch>
        </p:blipFill>
        <p:spPr bwMode="auto">
          <a:xfrm>
            <a:off x="5791200" y="2362200"/>
            <a:ext cx="2946400" cy="2209800"/>
          </a:xfrm>
          <a:prstGeom prst="rect">
            <a:avLst/>
          </a:prstGeom>
          <a:ln>
            <a:noFill/>
          </a:ln>
          <a:effectLst>
            <a:outerShdw blurRad="292100" dist="139700" dir="2700000" algn="tl" rotWithShape="0">
              <a:srgbClr val="333333">
                <a:alpha val="65000"/>
              </a:srgbClr>
            </a:outerShdw>
          </a:effectLst>
        </p:spPr>
      </p:pic>
      <p:pic>
        <p:nvPicPr>
          <p:cNvPr id="19461" name="Picture 1032" descr="drain">
            <a:hlinkClick r:id="rId3"/>
          </p:cNvPr>
          <p:cNvPicPr>
            <a:picLocks noChangeAspect="1" noChangeArrowheads="1"/>
          </p:cNvPicPr>
          <p:nvPr/>
        </p:nvPicPr>
        <p:blipFill>
          <a:blip r:embed="rId4" cstate="print"/>
          <a:srcRect/>
          <a:stretch>
            <a:fillRect/>
          </a:stretch>
        </p:blipFill>
        <p:spPr bwMode="auto">
          <a:xfrm>
            <a:off x="5334001" y="4746452"/>
            <a:ext cx="2362200" cy="178293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sld>
</file>

<file path=ppt/theme/theme1.xml><?xml version="1.0" encoding="utf-8"?>
<a:theme xmlns:a="http://schemas.openxmlformats.org/drawingml/2006/main" name="Human">
  <a:themeElements>
    <a:clrScheme name="Human">
      <a:dk1>
        <a:sysClr val="windowText" lastClr="000000"/>
      </a:dk1>
      <a:lt1>
        <a:sysClr val="window" lastClr="FFFFFF"/>
      </a:lt1>
      <a:dk2>
        <a:srgbClr val="795339"/>
      </a:dk2>
      <a:lt2>
        <a:srgbClr val="F7EEDD"/>
      </a:lt2>
      <a:accent1>
        <a:srgbClr val="AD2E27"/>
      </a:accent1>
      <a:accent2>
        <a:srgbClr val="3F3D66"/>
      </a:accent2>
      <a:accent3>
        <a:srgbClr val="17517A"/>
      </a:accent3>
      <a:accent4>
        <a:srgbClr val="877E48"/>
      </a:accent4>
      <a:accent5>
        <a:srgbClr val="AF8B1E"/>
      </a:accent5>
      <a:accent6>
        <a:srgbClr val="A35E21"/>
      </a:accent6>
      <a:hlink>
        <a:srgbClr val="9B7300"/>
      </a:hlink>
      <a:folHlink>
        <a:srgbClr val="D6A73B"/>
      </a:folHlink>
    </a:clrScheme>
    <a:fontScheme name="Human">
      <a:majorFont>
        <a:latin typeface="Candara"/>
        <a:ea typeface=""/>
        <a:cs typeface=""/>
        <a:font script="Jpan" typeface="ＭＳ Ｐゴシック"/>
        <a:font script="Hang" typeface="HY견명조"/>
        <a:font script="Hans" typeface="华文新魏"/>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Human">
      <a:fillStyleLst>
        <a:solidFill>
          <a:schemeClr val="phClr"/>
        </a:solidFill>
        <a:gradFill>
          <a:gsLst>
            <a:gs pos="0">
              <a:schemeClr val="phClr">
                <a:tint val="30000"/>
                <a:satMod val="175000"/>
              </a:schemeClr>
            </a:gs>
            <a:gs pos="50000">
              <a:schemeClr val="phClr">
                <a:tint val="55000"/>
                <a:satMod val="200000"/>
              </a:schemeClr>
            </a:gs>
            <a:gs pos="70000">
              <a:schemeClr val="phClr">
                <a:tint val="70000"/>
                <a:satMod val="175000"/>
              </a:schemeClr>
            </a:gs>
            <a:gs pos="100000">
              <a:schemeClr val="phClr">
                <a:tint val="85000"/>
                <a:satMod val="175000"/>
              </a:schemeClr>
            </a:gs>
          </a:gsLst>
          <a:lin ang="8000000" scaled="1"/>
        </a:gradFill>
        <a:gradFill>
          <a:gsLst>
            <a:gs pos="0">
              <a:schemeClr val="phClr">
                <a:shade val="100000"/>
                <a:satMod val="140000"/>
              </a:schemeClr>
            </a:gs>
            <a:gs pos="40000">
              <a:schemeClr val="phClr">
                <a:shade val="65000"/>
                <a:satMod val="140000"/>
              </a:schemeClr>
            </a:gs>
            <a:gs pos="70000">
              <a:schemeClr val="phClr">
                <a:shade val="40000"/>
                <a:satMod val="115000"/>
              </a:schemeClr>
            </a:gs>
            <a:gs pos="100000">
              <a:schemeClr val="phClr">
                <a:shade val="20000"/>
                <a:satMod val="115000"/>
              </a:schemeClr>
            </a:gs>
          </a:gsLst>
          <a:lin ang="8000000" scaled="1"/>
        </a:gradFill>
      </a:fillStyleLst>
      <a:lnStyleLst>
        <a:ln w="5000" cap="rnd" cmpd="sng" algn="ctr">
          <a:solidFill>
            <a:schemeClr val="phClr"/>
          </a:solidFill>
          <a:prstDash val="solid"/>
        </a:ln>
        <a:ln w="12700" cap="rnd" cmpd="sng" algn="ctr">
          <a:solidFill>
            <a:schemeClr val="phClr"/>
          </a:solidFill>
          <a:prstDash val="solid"/>
        </a:ln>
        <a:ln w="28100" cap="rnd" cmpd="sng" algn="ctr">
          <a:solidFill>
            <a:schemeClr val="phClr"/>
          </a:solidFill>
          <a:prstDash val="solid"/>
        </a:ln>
      </a:lnStyleLst>
      <a:effectStyleLst>
        <a:effectStyle>
          <a:effectLst>
            <a:outerShdw blurRad="39000" dist="25400" dir="9000000" rotWithShape="0">
              <a:srgbClr val="1A0000">
                <a:alpha val="35000"/>
              </a:srgbClr>
            </a:outerShdw>
          </a:effectLst>
        </a:effectStyle>
        <a:effectStyle>
          <a:effectLst>
            <a:outerShdw blurRad="39000" dist="25400" dir="9000000" rotWithShape="0">
              <a:srgbClr val="1A0000">
                <a:alpha val="40000"/>
              </a:srgbClr>
            </a:outerShdw>
          </a:effectLst>
        </a:effectStyle>
        <a:effectStyle>
          <a:effectLst>
            <a:outerShdw blurRad="39000" dist="25400" dir="9000000" rotWithShape="0">
              <a:srgbClr val="000000">
                <a:alpha val="40000"/>
              </a:srgbClr>
            </a:outerShdw>
          </a:effectLst>
          <a:scene3d>
            <a:camera prst="orthographicFront">
              <a:rot lat="0" lon="0" rev="0"/>
            </a:camera>
            <a:lightRig rig="brightRoom" dir="tr">
              <a:rot lat="0" lon="0" rev="3540000"/>
            </a:lightRig>
          </a:scene3d>
          <a:sp3d prstMaterial="matte">
            <a:bevelT w="190500" h="44450" prst="cross"/>
          </a:sp3d>
        </a:effectStyle>
      </a:effectStyleLst>
      <a:bgFillStyleLst>
        <a:solidFill>
          <a:schemeClr val="phClr"/>
        </a:solidFill>
        <a:gradFill rotWithShape="1">
          <a:gsLst>
            <a:gs pos="0">
              <a:schemeClr val="phClr">
                <a:tint val="85000"/>
                <a:satMod val="275000"/>
              </a:schemeClr>
            </a:gs>
            <a:gs pos="3000">
              <a:schemeClr val="phClr">
                <a:tint val="87000"/>
                <a:satMod val="275000"/>
              </a:schemeClr>
            </a:gs>
            <a:gs pos="10000">
              <a:schemeClr val="phClr">
                <a:tint val="90000"/>
                <a:satMod val="275000"/>
              </a:schemeClr>
            </a:gs>
            <a:gs pos="70000">
              <a:schemeClr val="phClr">
                <a:shade val="38000"/>
                <a:satMod val="275000"/>
              </a:schemeClr>
            </a:gs>
            <a:gs pos="90000">
              <a:schemeClr val="phClr">
                <a:shade val="25000"/>
                <a:satMod val="300000"/>
              </a:schemeClr>
            </a:gs>
            <a:gs pos="100000">
              <a:schemeClr val="phClr">
                <a:shade val="22000"/>
                <a:satMod val="300000"/>
              </a:schemeClr>
            </a:gs>
          </a:gsLst>
          <a:path path="circle">
            <a:fillToRect l="60000" t="-3300" b="200000"/>
          </a:path>
        </a:gradFill>
        <a:gradFill rotWithShape="1">
          <a:gsLst>
            <a:gs pos="0">
              <a:schemeClr val="phClr">
                <a:tint val="57000"/>
                <a:satMod val="400000"/>
              </a:schemeClr>
            </a:gs>
            <a:gs pos="100000">
              <a:schemeClr val="phClr">
                <a:tint val="87000"/>
                <a:shade val="40000"/>
                <a:satMod val="5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Human</Template>
  <TotalTime>338</TotalTime>
  <Words>1049</Words>
  <Application>Microsoft Office PowerPoint</Application>
  <PresentationFormat>On-screen Show (4:3)</PresentationFormat>
  <Paragraphs>140</Paragraphs>
  <Slides>27</Slides>
  <Notes>7</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27</vt:i4>
      </vt:variant>
    </vt:vector>
  </HeadingPairs>
  <TitlesOfParts>
    <vt:vector size="30" baseType="lpstr">
      <vt:lpstr>Human</vt:lpstr>
      <vt:lpstr>Chart</vt:lpstr>
      <vt:lpstr>Photo House</vt:lpstr>
      <vt:lpstr>Slide 1</vt:lpstr>
      <vt:lpstr>What is Extension?</vt:lpstr>
      <vt:lpstr>NWA Regional Stormwater Education Program</vt:lpstr>
      <vt:lpstr>Slide 4</vt:lpstr>
      <vt:lpstr>Let's take a quiz…</vt:lpstr>
      <vt:lpstr>Slide 6</vt:lpstr>
      <vt:lpstr>What is stormwater?</vt:lpstr>
      <vt:lpstr>Slide 8</vt:lpstr>
      <vt:lpstr>Slide 9</vt:lpstr>
      <vt:lpstr>Slide 10</vt:lpstr>
      <vt:lpstr>Slide 11</vt:lpstr>
      <vt:lpstr>Slide 12</vt:lpstr>
      <vt:lpstr>Slide 13</vt:lpstr>
      <vt:lpstr>Slide 14</vt:lpstr>
      <vt:lpstr>Slide 15</vt:lpstr>
      <vt:lpstr>Many Forms of Impervious Cover  in the Urban Landscape</vt:lpstr>
      <vt:lpstr>Slide 17</vt:lpstr>
      <vt:lpstr>Impervious Cover Influences Wet Weather Stream Flow</vt:lpstr>
      <vt:lpstr>Impervious Cover Influences Wet Weather Stream Flow</vt:lpstr>
      <vt:lpstr>Impervious Cover Influences Stream Shape and Size</vt:lpstr>
      <vt:lpstr>Stream Quality is Related to Impervious Cover</vt:lpstr>
      <vt:lpstr>Slide 22</vt:lpstr>
      <vt:lpstr>Slide 23</vt:lpstr>
      <vt:lpstr>Slide 24</vt:lpstr>
      <vt:lpstr>Slide 25</vt:lpstr>
      <vt:lpstr>Slide 26</vt:lpstr>
      <vt:lpstr>Stormwater Issues…</vt:lpstr>
    </vt:vector>
  </TitlesOfParts>
  <Company>Extension Agency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Katie</dc:creator>
  <cp:lastModifiedBy>UAEX</cp:lastModifiedBy>
  <cp:revision>35</cp:revision>
  <dcterms:created xsi:type="dcterms:W3CDTF">2010-06-01T15:51:07Z</dcterms:created>
  <dcterms:modified xsi:type="dcterms:W3CDTF">2011-07-25T14:52:15Z</dcterms:modified>
</cp:coreProperties>
</file>